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75"/>
  </p:notesMasterIdLst>
  <p:sldIdLst>
    <p:sldId id="274" r:id="rId5"/>
    <p:sldId id="293" r:id="rId6"/>
    <p:sldId id="317" r:id="rId7"/>
    <p:sldId id="318" r:id="rId8"/>
    <p:sldId id="400" r:id="rId9"/>
    <p:sldId id="429" r:id="rId10"/>
    <p:sldId id="304" r:id="rId11"/>
    <p:sldId id="321" r:id="rId12"/>
    <p:sldId id="332" r:id="rId13"/>
    <p:sldId id="333" r:id="rId14"/>
    <p:sldId id="334" r:id="rId15"/>
    <p:sldId id="398" r:id="rId16"/>
    <p:sldId id="399" r:id="rId17"/>
    <p:sldId id="394" r:id="rId18"/>
    <p:sldId id="336" r:id="rId19"/>
    <p:sldId id="337" r:id="rId20"/>
    <p:sldId id="338" r:id="rId21"/>
    <p:sldId id="395" r:id="rId22"/>
    <p:sldId id="339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2" r:id="rId33"/>
    <p:sldId id="353" r:id="rId34"/>
    <p:sldId id="354" r:id="rId35"/>
    <p:sldId id="355" r:id="rId36"/>
    <p:sldId id="356" r:id="rId37"/>
    <p:sldId id="401" r:id="rId38"/>
    <p:sldId id="357" r:id="rId39"/>
    <p:sldId id="378" r:id="rId40"/>
    <p:sldId id="379" r:id="rId41"/>
    <p:sldId id="380" r:id="rId42"/>
    <p:sldId id="397" r:id="rId43"/>
    <p:sldId id="382" r:id="rId44"/>
    <p:sldId id="383" r:id="rId45"/>
    <p:sldId id="384" r:id="rId46"/>
    <p:sldId id="385" r:id="rId47"/>
    <p:sldId id="386" r:id="rId48"/>
    <p:sldId id="387" r:id="rId49"/>
    <p:sldId id="388" r:id="rId50"/>
    <p:sldId id="389" r:id="rId51"/>
    <p:sldId id="390" r:id="rId52"/>
    <p:sldId id="391" r:id="rId53"/>
    <p:sldId id="282" r:id="rId54"/>
    <p:sldId id="367" r:id="rId55"/>
    <p:sldId id="368" r:id="rId56"/>
    <p:sldId id="396" r:id="rId57"/>
    <p:sldId id="371" r:id="rId58"/>
    <p:sldId id="372" r:id="rId59"/>
    <p:sldId id="373" r:id="rId60"/>
    <p:sldId id="402" r:id="rId61"/>
    <p:sldId id="375" r:id="rId62"/>
    <p:sldId id="377" r:id="rId63"/>
    <p:sldId id="361" r:id="rId64"/>
    <p:sldId id="362" r:id="rId65"/>
    <p:sldId id="363" r:id="rId66"/>
    <p:sldId id="364" r:id="rId67"/>
    <p:sldId id="365" r:id="rId68"/>
    <p:sldId id="403" r:id="rId69"/>
    <p:sldId id="404" r:id="rId70"/>
    <p:sldId id="412" r:id="rId71"/>
    <p:sldId id="430" r:id="rId72"/>
    <p:sldId id="413" r:id="rId73"/>
    <p:sldId id="275" r:id="rId7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Calibri Light" panose="020F0302020204030204" pitchFamily="34" charset="0"/>
      <p:regular r:id="rId80"/>
      <p:italic r:id="rId81"/>
    </p:embeddedFont>
    <p:embeddedFont>
      <p:font typeface="Garamond" panose="02020404030301010803" pitchFamily="18" charset="0"/>
      <p:regular r:id="rId82"/>
      <p:bold r:id="rId83"/>
      <p:italic r:id="rId84"/>
    </p:embeddedFont>
    <p:embeddedFont>
      <p:font typeface="Goldenbook" panose="02070502060405060302" charset="-18"/>
      <p:regular r:id="rId85"/>
      <p:bold r:id="rId86"/>
    </p:embeddedFont>
    <p:embeddedFont>
      <p:font typeface="Open Sans" panose="020B0606030504020204" pitchFamily="34" charset="0"/>
      <p:regular r:id="rId87"/>
      <p:bold r:id="rId88"/>
      <p:italic r:id="rId89"/>
      <p:boldItalic r:id="rId90"/>
    </p:embeddedFont>
  </p:embeddedFontLst>
  <p:defaultTextStyle>
    <a:defPPr>
      <a:defRPr lang="en-US"/>
    </a:defPPr>
    <a:lvl1pPr marL="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228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457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685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9144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1430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13716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16002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1828800" algn="l" defTabSz="4572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lapértelmezett szakasz" id="{7C5DA2EA-6E77-4E3A-901E-F25B53722AF6}">
          <p14:sldIdLst>
            <p14:sldId id="274"/>
            <p14:sldId id="293"/>
            <p14:sldId id="317"/>
            <p14:sldId id="318"/>
            <p14:sldId id="400"/>
            <p14:sldId id="429"/>
            <p14:sldId id="304"/>
            <p14:sldId id="321"/>
            <p14:sldId id="332"/>
            <p14:sldId id="333"/>
            <p14:sldId id="334"/>
            <p14:sldId id="398"/>
            <p14:sldId id="399"/>
            <p14:sldId id="394"/>
            <p14:sldId id="336"/>
            <p14:sldId id="337"/>
            <p14:sldId id="338"/>
            <p14:sldId id="395"/>
            <p14:sldId id="339"/>
            <p14:sldId id="341"/>
            <p14:sldId id="342"/>
            <p14:sldId id="343"/>
            <p14:sldId id="344"/>
            <p14:sldId id="345"/>
            <p14:sldId id="346"/>
            <p14:sldId id="347"/>
            <p14:sldId id="348"/>
            <p14:sldId id="349"/>
            <p14:sldId id="352"/>
            <p14:sldId id="353"/>
            <p14:sldId id="354"/>
            <p14:sldId id="355"/>
            <p14:sldId id="356"/>
            <p14:sldId id="401"/>
            <p14:sldId id="357"/>
            <p14:sldId id="378"/>
            <p14:sldId id="379"/>
            <p14:sldId id="380"/>
            <p14:sldId id="397"/>
            <p14:sldId id="382"/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282"/>
            <p14:sldId id="367"/>
            <p14:sldId id="368"/>
            <p14:sldId id="396"/>
            <p14:sldId id="371"/>
            <p14:sldId id="372"/>
            <p14:sldId id="373"/>
            <p14:sldId id="402"/>
            <p14:sldId id="375"/>
            <p14:sldId id="377"/>
            <p14:sldId id="361"/>
            <p14:sldId id="362"/>
            <p14:sldId id="363"/>
            <p14:sldId id="364"/>
            <p14:sldId id="365"/>
            <p14:sldId id="403"/>
            <p14:sldId id="404"/>
            <p14:sldId id="412"/>
            <p14:sldId id="430"/>
            <p14:sldId id="413"/>
            <p14:sldId id="27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61" userDrawn="1">
          <p15:clr>
            <a:srgbClr val="A4A3A4"/>
          </p15:clr>
        </p15:guide>
        <p15:guide id="3" orient="horz" pos="3204" userDrawn="1">
          <p15:clr>
            <a:srgbClr val="A4A3A4"/>
          </p15:clr>
        </p15:guide>
        <p15:guide id="4" userDrawn="1">
          <p15:clr>
            <a:srgbClr val="A4A3A4"/>
          </p15:clr>
        </p15:guide>
        <p15:guide id="5" pos="5760" userDrawn="1">
          <p15:clr>
            <a:srgbClr val="A4A3A4"/>
          </p15:clr>
        </p15:guide>
        <p15:guide id="6" orient="horz" pos="132" userDrawn="1">
          <p15:clr>
            <a:srgbClr val="A4A3A4"/>
          </p15:clr>
        </p15:guide>
        <p15:guide id="7" orient="horz" pos="3012" userDrawn="1">
          <p15:clr>
            <a:srgbClr val="A4A3A4"/>
          </p15:clr>
        </p15:guide>
        <p15:guide id="8" pos="143" userDrawn="1">
          <p15:clr>
            <a:srgbClr val="A4A3A4"/>
          </p15:clr>
        </p15:guide>
        <p15:guide id="9" pos="5616" userDrawn="1">
          <p15:clr>
            <a:srgbClr val="A4A3A4"/>
          </p15:clr>
        </p15:guide>
        <p15:guide id="10" pos="2880" userDrawn="1">
          <p15:clr>
            <a:srgbClr val="A4A3A4"/>
          </p15:clr>
        </p15:guide>
        <p15:guide id="12" pos="1968" userDrawn="1">
          <p15:clr>
            <a:srgbClr val="A4A3A4"/>
          </p15:clr>
        </p15:guide>
        <p15:guide id="13" pos="3792" userDrawn="1">
          <p15:clr>
            <a:srgbClr val="A4A3A4"/>
          </p15:clr>
        </p15:guide>
        <p15:guide id="15" orient="horz" pos="1908" userDrawn="1">
          <p15:clr>
            <a:srgbClr val="A4A3A4"/>
          </p15:clr>
        </p15:guide>
        <p15:guide id="16" orient="horz" pos="1476" userDrawn="1">
          <p15:clr>
            <a:srgbClr val="A4A3A4"/>
          </p15:clr>
        </p15:guide>
        <p15:guide id="17" orient="horz" pos="1380" userDrawn="1">
          <p15:clr>
            <a:srgbClr val="A4A3A4"/>
          </p15:clr>
        </p15:guide>
        <p15:guide id="18" pos="240" userDrawn="1">
          <p15:clr>
            <a:srgbClr val="A4A3A4"/>
          </p15:clr>
        </p15:guide>
        <p15:guide id="19" pos="896" userDrawn="1">
          <p15:clr>
            <a:srgbClr val="A4A3A4"/>
          </p15:clr>
        </p15:guide>
        <p15:guide id="20" orient="horz" pos="948" userDrawn="1">
          <p15:clr>
            <a:srgbClr val="A4A3A4"/>
          </p15:clr>
        </p15:guide>
        <p15:guide id="21" orient="horz" pos="2580" userDrawn="1">
          <p15:clr>
            <a:srgbClr val="A4A3A4"/>
          </p15:clr>
        </p15:guide>
        <p15:guide id="22" orient="horz" pos="468" userDrawn="1">
          <p15:clr>
            <a:srgbClr val="A4A3A4"/>
          </p15:clr>
        </p15:guide>
        <p15:guide id="23" orient="horz" pos="516" userDrawn="1">
          <p15:clr>
            <a:srgbClr val="A4A3A4"/>
          </p15:clr>
        </p15:guide>
        <p15:guide id="24" orient="horz" pos="303" userDrawn="1">
          <p15:clr>
            <a:srgbClr val="A4A3A4"/>
          </p15:clr>
        </p15:guide>
        <p15:guide id="25" orient="horz" pos="26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ál Tekla" initials="GT" lastIdx="2" clrIdx="0">
    <p:extLst>
      <p:ext uri="{19B8F6BF-5375-455C-9EA6-DF929625EA0E}">
        <p15:presenceInfo xmlns:p15="http://schemas.microsoft.com/office/powerpoint/2012/main" userId="S-1-5-21-3563093249-3610939986-1009612277-20578" providerId="AD"/>
      </p:ext>
    </p:extLst>
  </p:cmAuthor>
  <p:cmAuthor id="2" name="Gilián Lilla Diána" initials="GLD" lastIdx="2" clrIdx="1">
    <p:extLst>
      <p:ext uri="{19B8F6BF-5375-455C-9EA6-DF929625EA0E}">
        <p15:presenceInfo xmlns:p15="http://schemas.microsoft.com/office/powerpoint/2012/main" userId="S::gilian.lilla@btk.elte.hu::f7a702a2-5240-41eb-abea-f71c7a44c64a" providerId="AD"/>
      </p:ext>
    </p:extLst>
  </p:cmAuthor>
  <p:cmAuthor id="3" name="Dr. Lilla Gilián" initials="GL" lastIdx="4" clrIdx="2">
    <p:extLst>
      <p:ext uri="{19B8F6BF-5375-455C-9EA6-DF929625EA0E}">
        <p15:presenceInfo xmlns:p15="http://schemas.microsoft.com/office/powerpoint/2012/main" userId="Dr. Lilla Giliá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565A"/>
    <a:srgbClr val="C8C9C7"/>
    <a:srgbClr val="9A3324"/>
    <a:srgbClr val="CEB390"/>
    <a:srgbClr val="F9E6E3"/>
    <a:srgbClr val="E9DBC9"/>
    <a:srgbClr val="E18B7F"/>
    <a:srgbClr val="EBAA9F"/>
    <a:srgbClr val="682320"/>
    <a:srgbClr val="C13F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tílus és rács nélkül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5226" autoAdjust="0"/>
  </p:normalViewPr>
  <p:slideViewPr>
    <p:cSldViewPr>
      <p:cViewPr varScale="1">
        <p:scale>
          <a:sx n="108" d="100"/>
          <a:sy n="108" d="100"/>
        </p:scale>
        <p:origin x="706" y="62"/>
      </p:cViewPr>
      <p:guideLst>
        <p:guide orient="horz" pos="261"/>
        <p:guide orient="horz" pos="3204"/>
        <p:guide/>
        <p:guide pos="5760"/>
        <p:guide orient="horz" pos="132"/>
        <p:guide orient="horz" pos="3012"/>
        <p:guide pos="143"/>
        <p:guide pos="5616"/>
        <p:guide pos="2880"/>
        <p:guide pos="1968"/>
        <p:guide pos="3792"/>
        <p:guide orient="horz" pos="1908"/>
        <p:guide orient="horz" pos="1476"/>
        <p:guide orient="horz" pos="1380"/>
        <p:guide pos="240"/>
        <p:guide pos="896"/>
        <p:guide orient="horz" pos="948"/>
        <p:guide orient="horz" pos="2580"/>
        <p:guide orient="horz" pos="468"/>
        <p:guide orient="horz" pos="516"/>
        <p:guide orient="horz" pos="303"/>
        <p:guide orient="horz" pos="264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9.fntdata"/><Relationship Id="rId89" Type="http://schemas.openxmlformats.org/officeDocument/2006/relationships/font" Target="fonts/font14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font" Target="fonts/font4.fntdata"/><Relationship Id="rId5" Type="http://schemas.openxmlformats.org/officeDocument/2006/relationships/slide" Target="slides/slide1.xml"/><Relationship Id="rId90" Type="http://schemas.openxmlformats.org/officeDocument/2006/relationships/font" Target="fonts/font15.fntdata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5.fntdata"/><Relationship Id="rId85" Type="http://schemas.openxmlformats.org/officeDocument/2006/relationships/font" Target="fonts/font10.fntdata"/><Relationship Id="rId93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83" Type="http://schemas.openxmlformats.org/officeDocument/2006/relationships/font" Target="fonts/font8.fntdata"/><Relationship Id="rId88" Type="http://schemas.openxmlformats.org/officeDocument/2006/relationships/font" Target="fonts/font13.fntdata"/><Relationship Id="rId9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font" Target="fonts/font3.fntdata"/><Relationship Id="rId81" Type="http://schemas.openxmlformats.org/officeDocument/2006/relationships/font" Target="fonts/font6.fntdata"/><Relationship Id="rId86" Type="http://schemas.openxmlformats.org/officeDocument/2006/relationships/font" Target="fonts/font11.fntdata"/><Relationship Id="rId9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1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2.fntdata"/><Relationship Id="rId61" Type="http://schemas.openxmlformats.org/officeDocument/2006/relationships/slide" Target="slides/slide57.xml"/><Relationship Id="rId82" Type="http://schemas.openxmlformats.org/officeDocument/2006/relationships/font" Target="fonts/font7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2.fntdata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3" dt="2023-01-06T08:58:58.369" idx="1">
    <p:pos x="10" y="10"/>
    <p:text>Lesz e orientation weblap?</p:text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76248-A4A7-4E1E-9988-5C08192E636E}" type="datetimeFigureOut">
              <a:rPr lang="hu-HU" smtClean="0"/>
              <a:t>2023. 02. 14.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B172B-FA2F-49EF-85DE-CA9666E13594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412653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5335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769300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8293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97444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2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51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371438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listed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couldn’t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register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yourself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any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reason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like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prerequisite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requirement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full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deadline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over…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etc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must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request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instructor’s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/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lecturer’s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approval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hu-HU" sz="1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signature</a:t>
            </a:r>
            <a:r>
              <a:rPr kumimoji="0" lang="hu-HU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take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part in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course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approval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should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be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requested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teacher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Please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ask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teacher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sign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Guest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Once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have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gathered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signatures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Guest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please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bring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Form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administrative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coordinator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building A, </a:t>
            </a: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office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44. 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Guest Student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Course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Registration</a:t>
            </a:r>
            <a:r>
              <a:rPr lang="en-US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Form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has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signed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academic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coordinator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end,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before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submit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hu-H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DIA Office</a:t>
            </a:r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Deadline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3rd </a:t>
            </a:r>
            <a:r>
              <a:rPr lang="hu-H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October</a:t>
            </a: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à"/>
              <a:defRPr/>
            </a:pP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P</a:t>
            </a:r>
            <a:r>
              <a:rPr kumimoji="0" lang="en-GB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robably</a:t>
            </a:r>
            <a:r>
              <a:rPr kumimoji="0" lang="en-GB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for most of the courses offered by the School of English and American Studies (SEAS)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need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ask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signature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from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hu-HU" sz="12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teachers</a:t>
            </a:r>
            <a:r>
              <a:rPr kumimoji="0" lang="hu-HU" sz="12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53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963096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58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2147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66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268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67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8071386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68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6849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69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583860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853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6975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42434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707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814964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1244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60738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DB172B-FA2F-49EF-85DE-CA9666E13594}" type="slidenum">
              <a:rPr lang="hu-HU" smtClean="0"/>
              <a:t>36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50249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enterhungary.gov.hu/eh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tk.elte.hu/en/content/practical-matters.t.3375?m=227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e.hu/en/visa-procedure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enterhungary.gov.hu/eh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visa@elte.hu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qter.elte.hu/default.aspx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qter.elte.hu/default.aspx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0.xml"/><Relationship Id="rId5" Type="http://schemas.openxmlformats.org/officeDocument/2006/relationships/slide" Target="slide7.xml"/><Relationship Id="rId4" Type="http://schemas.openxmlformats.org/officeDocument/2006/relationships/slide" Target="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qter.elte.hu/Statikus.aspx/GyIK-Diakigazolvany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jpg"/><Relationship Id="rId7" Type="http://schemas.openxmlformats.org/officeDocument/2006/relationships/hyperlink" Target="https://www.facebook.com/eltefacultyofhumanities/" TargetMode="External"/><Relationship Id="rId12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s://www.elte.hu/en/" TargetMode="External"/><Relationship Id="rId5" Type="http://schemas.openxmlformats.org/officeDocument/2006/relationships/hyperlink" Target="https://instagram.com/elte_btk?igshid=YmMyMTA2M2Y=" TargetMode="External"/><Relationship Id="rId10" Type="http://schemas.openxmlformats.org/officeDocument/2006/relationships/hyperlink" Target="https://btk.elte.hu/en/" TargetMode="External"/><Relationship Id="rId4" Type="http://schemas.openxmlformats.org/officeDocument/2006/relationships/image" Target="../media/image3.jpg"/><Relationship Id="rId9" Type="http://schemas.openxmlformats.org/officeDocument/2006/relationships/hyperlink" Target="https://www.facebook.com/groups/3052367614988051/?notif_id=1626960839707257&amp;notif_t=group_invited_to_group&amp;ref=notif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incoming@btk.elte.hu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p.elte.hu/auth/module.php/eltedbauth/authpage.php?ReturnTo=https%3A%2F%2Fidp.elte.hu%2Fauth%2Fmodule.php%2Feltedbauth%2Fresume.php%3FState%3D_bc9851904680f908aeee77354e49d7ecc1aa7797eb%253Ahttps%253A%252F%252Fidp.elte.hu%252Fauth%252Fsaml2%252Fidp%252FSSOService.php%253Fspentityid%253Dhttps%25253A%25252F%25252Fkronosz.elte.hu%25252Fsimplesaml%25252Fmodule.php%25252Fsaml%25252Fsp%25252Fmetadata.php%25252Fdefault-sp%2526cookieTime%253D1629985476%2526RelayState%253Dhttps%25253A%25252F%25252Fkronosz.elte.hu%25252Fhome.php&amp;LoginType=neptun-href&amp;sp_language=hu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idp.elte.hu/auth/module.php/eltedbauth/authpage.php?ReturnTo=https%3A%2F%2Fidp.elte.hu%2Fauth%2Fmodule.php%2Feltedbauth%2Fresume.php%3FState%3D_bc9851904680f908aeee77354e49d7ecc1aa7797eb%253Ahttps%253A%252F%252Fidp.elte.hu%252Fauth%252Fsaml2%252Fidp%252FSSOService.php%253Fspentityid%253Dhttps%25253A%25252F%25252Fkronosz.elte.hu%25252Fsimplesaml%25252Fmodule.php%25252Fsaml%25252Fsp%25252Fmetadata.php%25252Fdefault-sp%2526cookieTime%253D1629985476%2526RelayState%253Dhttps%25253A%25252F%25252Fkronosz.elte.hu%25252Fhome.php&amp;LoginType=neptun-href&amp;sp_language=hu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comments" Target="../comments/commen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btk.elte.hu/orientation-week" TargetMode="External"/><Relationship Id="rId5" Type="http://schemas.openxmlformats.org/officeDocument/2006/relationships/hyperlink" Target="https://btk.elte.hu/welcome-to-our-new-students" TargetMode="External"/><Relationship Id="rId4" Type="http://schemas.openxmlformats.org/officeDocument/2006/relationships/image" Target="../media/image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e.hu/en/it-suppor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btk.elte.hu/angol-konyvtar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germbibl@btk.elte.hu" TargetMode="External"/><Relationship Id="rId5" Type="http://schemas.openxmlformats.org/officeDocument/2006/relationships/hyperlink" Target="mailto:seaslib@btk.elte.hu" TargetMode="External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konyvtar.elte.hu/e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orientation-week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tk.elte.hu/welcome-to-our-new-students" TargetMode="External"/><Relationship Id="rId4" Type="http://schemas.openxmlformats.org/officeDocument/2006/relationships/hyperlink" Target="http://www.btk.elte.hu/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en/incoming-registration-useful-informatio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erasmus_academic_coordinator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idp.elte.hu/auth/module.php/eltedbauth/authpage.php?ReturnTo=https%3A%2F%2Fidp.elte.hu%2Fauth%2Fmodule.php%2Feltedbauth%2Fresume.php%3FState%3D_00d203adce964e5b8d03d2fc2bee9a041ca78bdd9b%253Ahttps%253A%252F%252Fidp.elte.hu%252Fauth%252Fsaml2%252Fidp%252FSSOService.php%253Fspentityid%253Dhttps%25253A%25252F%25252Fkronosz.elte.hu%25252Fsimplesaml%25252Fmodule.php%25252Fsaml%25252Fsp%25252Fmetadata.php%25252Fdefault-sp%2526cookieTime%253D1630059140%2526RelayState%253Dhttps%25253A%25252F%25252Fkronosz.elte.hu%25252Fhome.php&amp;LoginType=neptun-href&amp;sp_language=hu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lte.hu/en/it-support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gykezelo.elte.hu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erasmus_academic_coordinator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ptun.elte.hu/MobilityCourses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media/f6/76/c6c39ebe6beb04f10ce392110e83efb47648c17aecef594d0dacddee3aed/Neptun%20tutorial.mp4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tk.elte.hu/hungarian-language-course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hungarian_course@elte.hu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ac.hu/in-english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qter.elte.hu/UjJelszo.aspx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btk.elte.hu/academic-calendar" TargetMode="Externa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lice.hu/en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konzuliszolgalat.kormany.hu/hu-missions-abroad" TargetMode="External"/><Relationship Id="rId4" Type="http://schemas.openxmlformats.org/officeDocument/2006/relationships/hyperlink" Target="https://www.elte.hu/en/visa-procedure/entry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>
            <a:extLst>
              <a:ext uri="{FF2B5EF4-FFF2-40B4-BE49-F238E27FC236}">
                <a16:creationId xmlns:a16="http://schemas.microsoft.com/office/drawing/2014/main" id="{973F341A-7720-6F4D-AC26-9CB4FFB8E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Cím 1">
            <a:extLst>
              <a:ext uri="{FF2B5EF4-FFF2-40B4-BE49-F238E27FC236}">
                <a16:creationId xmlns:a16="http://schemas.microsoft.com/office/drawing/2014/main" id="{7526A6D4-531E-7D43-81CA-954398D2809F}"/>
              </a:ext>
            </a:extLst>
          </p:cNvPr>
          <p:cNvSpPr txBox="1">
            <a:spLocks/>
          </p:cNvSpPr>
          <p:nvPr/>
        </p:nvSpPr>
        <p:spPr>
          <a:xfrm>
            <a:off x="542924" y="1737781"/>
            <a:ext cx="6010276" cy="16394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33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Orientation</a:t>
            </a:r>
            <a:r>
              <a:rPr lang="hu-HU" sz="33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33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information</a:t>
            </a:r>
            <a:endParaRPr lang="hu-HU" sz="3300" dirty="0">
              <a:solidFill>
                <a:schemeClr val="bg1"/>
              </a:solidFill>
            </a:endParaRPr>
          </a:p>
        </p:txBody>
      </p:sp>
      <p:sp>
        <p:nvSpPr>
          <p:cNvPr id="5" name="Cím 1">
            <a:extLst>
              <a:ext uri="{FF2B5EF4-FFF2-40B4-BE49-F238E27FC236}">
                <a16:creationId xmlns:a16="http://schemas.microsoft.com/office/drawing/2014/main" id="{B46220C8-18AF-4FD2-A0E3-B402C4421CA8}"/>
              </a:ext>
            </a:extLst>
          </p:cNvPr>
          <p:cNvSpPr txBox="1">
            <a:spLocks/>
          </p:cNvSpPr>
          <p:nvPr/>
        </p:nvSpPr>
        <p:spPr>
          <a:xfrm>
            <a:off x="542924" y="3287819"/>
            <a:ext cx="5524227" cy="8093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r>
              <a:rPr lang="hu-HU" sz="1575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ELTE </a:t>
            </a:r>
            <a:r>
              <a:rPr lang="hu-HU" sz="1575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Facutly</a:t>
            </a:r>
            <a:r>
              <a:rPr lang="hu-HU" sz="1575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of </a:t>
            </a:r>
            <a:r>
              <a:rPr lang="hu-HU" sz="1575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Humanities</a:t>
            </a:r>
            <a:r>
              <a:rPr lang="hu-HU" sz="1575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Department of International Affairs</a:t>
            </a:r>
          </a:p>
        </p:txBody>
      </p:sp>
      <p:sp>
        <p:nvSpPr>
          <p:cNvPr id="6" name="Cím 1">
            <a:extLst>
              <a:ext uri="{FF2B5EF4-FFF2-40B4-BE49-F238E27FC236}">
                <a16:creationId xmlns:a16="http://schemas.microsoft.com/office/drawing/2014/main" id="{881288BA-6D9D-4519-B627-D3320E1CCA2E}"/>
              </a:ext>
            </a:extLst>
          </p:cNvPr>
          <p:cNvSpPr txBox="1">
            <a:spLocks/>
          </p:cNvSpPr>
          <p:nvPr/>
        </p:nvSpPr>
        <p:spPr>
          <a:xfrm>
            <a:off x="542924" y="4174708"/>
            <a:ext cx="5524227" cy="447967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hu-HU" sz="1575" spc="225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endParaRPr lang="hu-HU" sz="1650" dirty="0">
              <a:solidFill>
                <a:schemeClr val="bg1"/>
              </a:solidFill>
            </a:endParaRPr>
          </a:p>
        </p:txBody>
      </p:sp>
      <p:sp>
        <p:nvSpPr>
          <p:cNvPr id="9" name="Cím 1">
            <a:extLst>
              <a:ext uri="{FF2B5EF4-FFF2-40B4-BE49-F238E27FC236}">
                <a16:creationId xmlns:a16="http://schemas.microsoft.com/office/drawing/2014/main" id="{1CB771F8-0355-428B-BD6E-FB9EECD4F8C0}"/>
              </a:ext>
            </a:extLst>
          </p:cNvPr>
          <p:cNvSpPr txBox="1">
            <a:spLocks/>
          </p:cNvSpPr>
          <p:nvPr/>
        </p:nvSpPr>
        <p:spPr>
          <a:xfrm>
            <a:off x="518271" y="4072922"/>
            <a:ext cx="5524227" cy="8093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Ms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Lilla Gilián: Erasmus+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coordinator</a:t>
            </a:r>
            <a:endParaRPr lang="hu-HU" sz="1200" spc="225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00000"/>
              </a:lnSpc>
            </a:pP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Mr. Sándor Balaci: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Guest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student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spc="225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coordinator</a:t>
            </a:r>
            <a:r>
              <a:rPr lang="hu-HU" sz="1200" spc="225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200" b="0" i="0" u="none" strike="noStrike" baseline="0" dirty="0">
                <a:solidFill>
                  <a:srgbClr val="000000"/>
                </a:solidFill>
                <a:latin typeface="Garamond" panose="02020404030301010803" pitchFamily="18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012951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br>
              <a:rPr lang="en-US" sz="28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28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EEA students 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GB" sz="1800" dirty="0">
                <a:solidFill>
                  <a:schemeClr val="tx1"/>
                </a:solidFill>
              </a:rPr>
              <a:t>Obtain a </a:t>
            </a:r>
            <a:r>
              <a:rPr lang="en-GB" sz="1800" b="1" u="sng" dirty="0">
                <a:solidFill>
                  <a:schemeClr val="tx1"/>
                </a:solidFill>
              </a:rPr>
              <a:t>Registration Card</a:t>
            </a:r>
            <a:r>
              <a:rPr lang="hu-HU" sz="1800" b="1" u="sng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please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visit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the</a:t>
            </a:r>
            <a:r>
              <a:rPr lang="hu-HU" sz="1800" dirty="0">
                <a:solidFill>
                  <a:schemeClr val="tx1"/>
                </a:solidFill>
              </a:rPr>
              <a:t> website </a:t>
            </a:r>
            <a:r>
              <a:rPr lang="hu-HU" sz="1800" dirty="0" err="1">
                <a:solidFill>
                  <a:schemeClr val="tx1"/>
                </a:solidFill>
              </a:rPr>
              <a:t>from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below</a:t>
            </a:r>
            <a:r>
              <a:rPr lang="hu-HU" sz="1800" dirty="0">
                <a:solidFill>
                  <a:schemeClr val="tx1"/>
                </a:solidFill>
              </a:rPr>
              <a:t> and </a:t>
            </a:r>
            <a:r>
              <a:rPr lang="hu-HU" sz="1800" dirty="0" err="1">
                <a:solidFill>
                  <a:schemeClr val="tx1"/>
                </a:solidFill>
              </a:rPr>
              <a:t>proceed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according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to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the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information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you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can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find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there</a:t>
            </a:r>
            <a:r>
              <a:rPr lang="hu-HU" sz="1800" dirty="0">
                <a:solidFill>
                  <a:schemeClr val="tx1"/>
                </a:solidFill>
              </a:rPr>
              <a:t>:</a:t>
            </a:r>
          </a:p>
          <a:p>
            <a:pPr algn="just"/>
            <a:endParaRPr lang="hu-HU" sz="1800" dirty="0">
              <a:solidFill>
                <a:schemeClr val="tx1"/>
              </a:solidFill>
            </a:endParaRPr>
          </a:p>
          <a:p>
            <a:pPr algn="just"/>
            <a:r>
              <a:rPr lang="hu-HU" sz="1800" dirty="0">
                <a:solidFill>
                  <a:schemeClr val="tx1"/>
                </a:solidFill>
              </a:rPr>
              <a:t>Enter Hungary: </a:t>
            </a:r>
            <a:r>
              <a:rPr lang="hu-HU" sz="18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https://enterhungary.gov.hu/eh/</a:t>
            </a:r>
            <a:endParaRPr lang="hu-HU" sz="1800" dirty="0">
              <a:solidFill>
                <a:schemeClr val="tx1"/>
              </a:solidFill>
            </a:endParaRPr>
          </a:p>
          <a:p>
            <a:pPr algn="just"/>
            <a:endParaRPr lang="en-GB" sz="1800" dirty="0">
              <a:solidFill>
                <a:schemeClr val="tx1"/>
              </a:solidFill>
            </a:endParaRPr>
          </a:p>
          <a:p>
            <a:pPr algn="just"/>
            <a:r>
              <a:rPr lang="en-GB" sz="1800" b="1" dirty="0">
                <a:solidFill>
                  <a:schemeClr val="tx1"/>
                </a:solidFill>
              </a:rPr>
              <a:t>Within </a:t>
            </a:r>
            <a:r>
              <a:rPr lang="en-GB" sz="1800" b="1" u="sng" dirty="0">
                <a:solidFill>
                  <a:schemeClr val="tx1"/>
                </a:solidFill>
              </a:rPr>
              <a:t>90 days </a:t>
            </a:r>
            <a:r>
              <a:rPr lang="en-GB" sz="1800" b="1" dirty="0">
                <a:solidFill>
                  <a:schemeClr val="tx1"/>
                </a:solidFill>
              </a:rPr>
              <a:t>after your arrival latest</a:t>
            </a:r>
            <a:endParaRPr lang="hu-HU" sz="1800" dirty="0">
              <a:solidFill>
                <a:schemeClr val="tx1"/>
              </a:solidFill>
            </a:endParaRPr>
          </a:p>
          <a:p>
            <a:pPr marL="0" indent="0" algn="just">
              <a:buNone/>
            </a:pPr>
            <a:endParaRPr lang="en-GB" sz="1800" dirty="0">
              <a:solidFill>
                <a:schemeClr val="tx1"/>
              </a:solidFill>
            </a:endParaRPr>
          </a:p>
          <a:p>
            <a:pPr marL="109728" indent="0" algn="just">
              <a:buNone/>
            </a:pPr>
            <a:r>
              <a:rPr lang="en-GB" sz="1800" i="1" dirty="0">
                <a:solidFill>
                  <a:schemeClr val="tx1"/>
                </a:solidFill>
              </a:rPr>
              <a:t>More information: </a:t>
            </a:r>
          </a:p>
          <a:p>
            <a:pPr marL="109728" indent="0" algn="just">
              <a:buNone/>
            </a:pPr>
            <a:r>
              <a:rPr lang="hu-HU" sz="18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https://www.btk.elte.hu/en/content/practical-matters.t.3375?m=227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75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b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Non-EEA students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hu-HU" sz="1400" b="1" dirty="0" err="1">
                <a:solidFill>
                  <a:schemeClr val="tx1"/>
                </a:solidFill>
              </a:rPr>
              <a:t>Students</a:t>
            </a:r>
            <a:r>
              <a:rPr lang="hu-HU" sz="1400" b="1" dirty="0">
                <a:solidFill>
                  <a:schemeClr val="tx1"/>
                </a:solidFill>
              </a:rPr>
              <a:t> in </a:t>
            </a:r>
            <a:r>
              <a:rPr lang="hu-HU" sz="1400" b="1" dirty="0" err="1">
                <a:solidFill>
                  <a:schemeClr val="tx1"/>
                </a:solidFill>
              </a:rPr>
              <a:t>possesion</a:t>
            </a:r>
            <a:r>
              <a:rPr lang="hu-HU" sz="1400" b="1" dirty="0">
                <a:solidFill>
                  <a:schemeClr val="tx1"/>
                </a:solidFill>
              </a:rPr>
              <a:t> of a D </a:t>
            </a:r>
            <a:r>
              <a:rPr lang="hu-HU" sz="1400" b="1" dirty="0" err="1">
                <a:solidFill>
                  <a:schemeClr val="tx1"/>
                </a:solidFill>
              </a:rPr>
              <a:t>type</a:t>
            </a:r>
            <a:r>
              <a:rPr lang="hu-HU" sz="1400" b="1" dirty="0">
                <a:solidFill>
                  <a:schemeClr val="tx1"/>
                </a:solidFill>
              </a:rPr>
              <a:t> of </a:t>
            </a:r>
            <a:r>
              <a:rPr lang="hu-HU" sz="1400" b="1" dirty="0" err="1">
                <a:solidFill>
                  <a:schemeClr val="tx1"/>
                </a:solidFill>
              </a:rPr>
              <a:t>visa</a:t>
            </a:r>
            <a:r>
              <a:rPr lang="hu-HU" sz="1400" b="1" dirty="0">
                <a:solidFill>
                  <a:schemeClr val="tx1"/>
                </a:solidFill>
              </a:rPr>
              <a:t>: </a:t>
            </a:r>
          </a:p>
          <a:p>
            <a:pPr marL="0" indent="0" algn="just">
              <a:buNone/>
            </a:pPr>
            <a:r>
              <a:rPr lang="hu-HU" sz="1400" dirty="0" err="1">
                <a:solidFill>
                  <a:schemeClr val="tx1"/>
                </a:solidFill>
              </a:rPr>
              <a:t>After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your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registration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with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DIA </a:t>
            </a:r>
            <a:r>
              <a:rPr lang="hu-HU" sz="1400" dirty="0" err="1">
                <a:solidFill>
                  <a:schemeClr val="tx1"/>
                </a:solidFill>
              </a:rPr>
              <a:t>please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contact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en-GB" sz="1400" dirty="0">
                <a:solidFill>
                  <a:schemeClr val="tx1"/>
                </a:solidFill>
              </a:rPr>
              <a:t>National Directorate-General for Aliens Policing</a:t>
            </a:r>
            <a:r>
              <a:rPr lang="hu-HU" sz="1400" dirty="0">
                <a:solidFill>
                  <a:schemeClr val="tx1"/>
                </a:solidFill>
              </a:rPr>
              <a:t> in </a:t>
            </a:r>
            <a:r>
              <a:rPr lang="hu-HU" sz="1400" dirty="0" err="1">
                <a:solidFill>
                  <a:schemeClr val="tx1"/>
                </a:solidFill>
              </a:rPr>
              <a:t>order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to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obtain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your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residence</a:t>
            </a:r>
            <a:r>
              <a:rPr lang="hu-HU" sz="1400" dirty="0">
                <a:solidFill>
                  <a:schemeClr val="tx1"/>
                </a:solidFill>
              </a:rPr>
              <a:t> permit. </a:t>
            </a:r>
            <a:r>
              <a:rPr lang="hu-HU" sz="1400" dirty="0" err="1">
                <a:solidFill>
                  <a:schemeClr val="tx1"/>
                </a:solidFill>
              </a:rPr>
              <a:t>Please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ask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your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administrative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coordinator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to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issue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u="sng" dirty="0" err="1">
                <a:solidFill>
                  <a:schemeClr val="tx1"/>
                </a:solidFill>
              </a:rPr>
              <a:t>certificate</a:t>
            </a:r>
            <a:r>
              <a:rPr lang="hu-HU" sz="1400" u="sng" dirty="0">
                <a:solidFill>
                  <a:schemeClr val="tx1"/>
                </a:solidFill>
              </a:rPr>
              <a:t> of </a:t>
            </a:r>
            <a:r>
              <a:rPr lang="hu-HU" sz="1400" u="sng" dirty="0" err="1">
                <a:solidFill>
                  <a:schemeClr val="tx1"/>
                </a:solidFill>
              </a:rPr>
              <a:t>student</a:t>
            </a:r>
            <a:r>
              <a:rPr lang="hu-HU" sz="1400" u="sng" dirty="0">
                <a:solidFill>
                  <a:schemeClr val="tx1"/>
                </a:solidFill>
              </a:rPr>
              <a:t> status</a:t>
            </a:r>
            <a:r>
              <a:rPr lang="hu-HU" sz="1400" dirty="0">
                <a:solidFill>
                  <a:schemeClr val="tx1"/>
                </a:solidFill>
              </a:rPr>
              <a:t>, </a:t>
            </a:r>
            <a:r>
              <a:rPr lang="hu-HU" sz="1400" dirty="0" err="1">
                <a:solidFill>
                  <a:schemeClr val="tx1"/>
                </a:solidFill>
              </a:rPr>
              <a:t>that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can</a:t>
            </a:r>
            <a:r>
              <a:rPr lang="hu-HU" sz="1400" dirty="0">
                <a:solidFill>
                  <a:schemeClr val="tx1"/>
                </a:solidFill>
              </a:rPr>
              <a:t> be </a:t>
            </a:r>
            <a:r>
              <a:rPr lang="hu-HU" sz="1400" dirty="0" err="1">
                <a:solidFill>
                  <a:schemeClr val="tx1"/>
                </a:solidFill>
              </a:rPr>
              <a:t>forwarded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to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you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by</a:t>
            </a:r>
            <a:r>
              <a:rPr lang="hu-HU" sz="1400" dirty="0">
                <a:solidFill>
                  <a:schemeClr val="tx1"/>
                </a:solidFill>
              </a:rPr>
              <a:t> e-mail </a:t>
            </a:r>
            <a:r>
              <a:rPr lang="hu-HU" sz="1400" dirty="0" err="1">
                <a:solidFill>
                  <a:schemeClr val="tx1"/>
                </a:solidFill>
              </a:rPr>
              <a:t>too</a:t>
            </a:r>
            <a:r>
              <a:rPr lang="hu-HU" sz="1400" dirty="0">
                <a:solidFill>
                  <a:schemeClr val="tx1"/>
                </a:solidFill>
              </a:rPr>
              <a:t>. </a:t>
            </a:r>
            <a:r>
              <a:rPr lang="hu-HU" sz="1400" dirty="0" err="1">
                <a:solidFill>
                  <a:schemeClr val="tx1"/>
                </a:solidFill>
              </a:rPr>
              <a:t>This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document</a:t>
            </a:r>
            <a:r>
              <a:rPr lang="hu-HU" sz="1400" dirty="0">
                <a:solidFill>
                  <a:schemeClr val="tx1"/>
                </a:solidFill>
              </a:rPr>
              <a:t> is </a:t>
            </a:r>
            <a:r>
              <a:rPr lang="hu-HU" sz="1400" dirty="0" err="1">
                <a:solidFill>
                  <a:schemeClr val="tx1"/>
                </a:solidFill>
              </a:rPr>
              <a:t>absolutely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neccessary</a:t>
            </a:r>
            <a:r>
              <a:rPr lang="hu-HU" sz="1400" dirty="0">
                <a:solidFill>
                  <a:schemeClr val="tx1"/>
                </a:solidFill>
              </a:rPr>
              <a:t>, </a:t>
            </a:r>
            <a:r>
              <a:rPr lang="hu-HU" sz="1400" dirty="0" err="1">
                <a:solidFill>
                  <a:schemeClr val="tx1"/>
                </a:solidFill>
              </a:rPr>
              <a:t>together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with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rest of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required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documents</a:t>
            </a:r>
            <a:r>
              <a:rPr lang="hu-HU" sz="1400" dirty="0">
                <a:solidFill>
                  <a:schemeClr val="tx1"/>
                </a:solidFill>
              </a:rPr>
              <a:t>.</a:t>
            </a:r>
          </a:p>
          <a:p>
            <a:pPr marL="0" indent="0" algn="just">
              <a:buNone/>
            </a:pPr>
            <a:r>
              <a:rPr lang="hu-HU" sz="1400" dirty="0" err="1">
                <a:solidFill>
                  <a:schemeClr val="tx1"/>
                </a:solidFill>
              </a:rPr>
              <a:t>Please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check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website of </a:t>
            </a:r>
            <a:r>
              <a:rPr lang="hu-HU" sz="1400" dirty="0" err="1">
                <a:solidFill>
                  <a:schemeClr val="tx1"/>
                </a:solidFill>
              </a:rPr>
              <a:t>the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  <a:r>
              <a:rPr lang="hu-HU" sz="1400" dirty="0" err="1">
                <a:solidFill>
                  <a:schemeClr val="tx1"/>
                </a:solidFill>
              </a:rPr>
              <a:t>authority</a:t>
            </a:r>
            <a:r>
              <a:rPr lang="hu-HU" sz="1400" dirty="0">
                <a:solidFill>
                  <a:schemeClr val="tx1"/>
                </a:solidFill>
              </a:rPr>
              <a:t>:</a:t>
            </a:r>
          </a:p>
          <a:p>
            <a:pPr marL="0" indent="0" algn="just">
              <a:buNone/>
            </a:pPr>
            <a:r>
              <a:rPr lang="hu-HU" sz="140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https://www.elte.hu/en/visa-procedure</a:t>
            </a:r>
            <a:r>
              <a:rPr lang="hu-HU" sz="1400" dirty="0">
                <a:solidFill>
                  <a:schemeClr val="tx1"/>
                </a:solidFill>
              </a:rPr>
              <a:t> </a:t>
            </a:r>
          </a:p>
          <a:p>
            <a:pPr marL="0" indent="0" algn="just">
              <a:buNone/>
            </a:pPr>
            <a:endParaRPr lang="hu-HU" sz="1400" b="1" i="1" dirty="0">
              <a:solidFill>
                <a:schemeClr val="tx1"/>
              </a:solidFill>
            </a:endParaRPr>
          </a:p>
          <a:p>
            <a:pPr algn="just"/>
            <a:r>
              <a:rPr lang="hu-HU" sz="1400" b="1" dirty="0">
                <a:solidFill>
                  <a:schemeClr val="tx1"/>
                </a:solidFill>
              </a:rPr>
              <a:t>NON-EEA (EU) </a:t>
            </a:r>
            <a:r>
              <a:rPr lang="hu-HU" sz="1400" b="1" dirty="0" err="1">
                <a:solidFill>
                  <a:schemeClr val="tx1"/>
                </a:solidFill>
              </a:rPr>
              <a:t>student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who</a:t>
            </a:r>
            <a:r>
              <a:rPr lang="hu-HU" sz="1400" b="1" dirty="0">
                <a:solidFill>
                  <a:schemeClr val="tx1"/>
                </a:solidFill>
              </a:rPr>
              <a:t> entered Hungary </a:t>
            </a:r>
            <a:r>
              <a:rPr lang="hu-HU" sz="1400" b="1" dirty="0" err="1">
                <a:solidFill>
                  <a:schemeClr val="tx1"/>
                </a:solidFill>
              </a:rPr>
              <a:t>without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any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visa</a:t>
            </a:r>
            <a:r>
              <a:rPr lang="hu-HU" sz="1400" b="1" dirty="0">
                <a:solidFill>
                  <a:schemeClr val="tx1"/>
                </a:solidFill>
              </a:rPr>
              <a:t>:</a:t>
            </a:r>
          </a:p>
          <a:p>
            <a:pPr algn="just"/>
            <a:r>
              <a:rPr lang="hu-HU" sz="1400" b="1" dirty="0" err="1">
                <a:solidFill>
                  <a:schemeClr val="tx1"/>
                </a:solidFill>
              </a:rPr>
              <a:t>We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would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suggest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you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to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visit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the</a:t>
            </a:r>
            <a:r>
              <a:rPr lang="hu-HU" sz="1400" b="1" dirty="0">
                <a:solidFill>
                  <a:schemeClr val="tx1"/>
                </a:solidFill>
              </a:rPr>
              <a:t> website </a:t>
            </a:r>
            <a:r>
              <a:rPr lang="hu-HU" sz="1400" b="1" dirty="0" err="1">
                <a:solidFill>
                  <a:schemeClr val="tx1"/>
                </a:solidFill>
              </a:rPr>
              <a:t>from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below</a:t>
            </a:r>
            <a:r>
              <a:rPr lang="hu-HU" sz="1400" b="1" dirty="0">
                <a:solidFill>
                  <a:schemeClr val="tx1"/>
                </a:solidFill>
              </a:rPr>
              <a:t> and </a:t>
            </a:r>
            <a:r>
              <a:rPr lang="hu-HU" sz="1400" b="1" dirty="0" err="1">
                <a:solidFill>
                  <a:schemeClr val="tx1"/>
                </a:solidFill>
              </a:rPr>
              <a:t>make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arrangements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according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to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the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information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provided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by</a:t>
            </a:r>
            <a:r>
              <a:rPr lang="hu-HU" sz="1400" b="1" dirty="0">
                <a:solidFill>
                  <a:schemeClr val="tx1"/>
                </a:solidFill>
              </a:rPr>
              <a:t> </a:t>
            </a:r>
            <a:r>
              <a:rPr lang="hu-HU" sz="1400" b="1" dirty="0" err="1">
                <a:solidFill>
                  <a:schemeClr val="tx1"/>
                </a:solidFill>
              </a:rPr>
              <a:t>the</a:t>
            </a:r>
            <a:r>
              <a:rPr lang="hu-HU" sz="1400" b="1" dirty="0">
                <a:solidFill>
                  <a:schemeClr val="tx1"/>
                </a:solidFill>
              </a:rPr>
              <a:t> website:</a:t>
            </a:r>
          </a:p>
          <a:p>
            <a:pPr algn="just"/>
            <a:r>
              <a:rPr lang="hu-HU" sz="1400" dirty="0">
                <a:solidFill>
                  <a:schemeClr val="tx1"/>
                </a:solidFill>
              </a:rPr>
              <a:t>Enter Hungary: </a:t>
            </a:r>
            <a:r>
              <a:rPr lang="hu-HU" sz="1400" dirty="0">
                <a:solidFill>
                  <a:schemeClr val="tx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https://enterhungary.gov.hu/eh/</a:t>
            </a: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16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946CFF82-528A-4C10-B49B-84D4F03DA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987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89979985-BEB0-45AA-9717-DD02D82066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5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endParaRPr lang="en-US" sz="24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04800" y="1186517"/>
            <a:ext cx="8458200" cy="3233737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hu-HU" sz="2400" b="1" dirty="0" err="1">
                <a:solidFill>
                  <a:schemeClr val="tx1"/>
                </a:solidFill>
              </a:rPr>
              <a:t>Questions</a:t>
            </a:r>
            <a:r>
              <a:rPr lang="hu-HU" sz="2400" b="1" dirty="0">
                <a:solidFill>
                  <a:schemeClr val="tx1"/>
                </a:solidFill>
              </a:rPr>
              <a:t>: email </a:t>
            </a:r>
            <a:r>
              <a:rPr lang="hu-HU" sz="2400" b="1" dirty="0" err="1">
                <a:solidFill>
                  <a:schemeClr val="tx1"/>
                </a:solidFill>
              </a:rPr>
              <a:t>to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our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visa</a:t>
            </a:r>
            <a:r>
              <a:rPr lang="hu-HU" sz="2400" b="1" dirty="0">
                <a:solidFill>
                  <a:schemeClr val="tx1"/>
                </a:solidFill>
              </a:rPr>
              <a:t> </a:t>
            </a:r>
            <a:r>
              <a:rPr lang="hu-HU" sz="2400" b="1" dirty="0" err="1">
                <a:solidFill>
                  <a:schemeClr val="tx1"/>
                </a:solidFill>
              </a:rPr>
              <a:t>coordinator</a:t>
            </a:r>
            <a:r>
              <a:rPr lang="hu-HU" sz="2400" b="1" dirty="0">
                <a:solidFill>
                  <a:schemeClr val="tx1"/>
                </a:solidFill>
              </a:rPr>
              <a:t>: </a:t>
            </a:r>
            <a:r>
              <a:rPr lang="hu-HU" sz="2400" b="1" dirty="0">
                <a:solidFill>
                  <a:schemeClr val="tx1"/>
                </a:solidFill>
                <a:hlinkClick r:id="rId3"/>
              </a:rPr>
              <a:t>visa@elte.hu</a:t>
            </a:r>
            <a:endParaRPr lang="hu-HU" sz="2400" b="1" dirty="0">
              <a:solidFill>
                <a:schemeClr val="tx1"/>
              </a:solidFill>
            </a:endParaRPr>
          </a:p>
          <a:p>
            <a:pPr algn="ctr" fontAlgn="base">
              <a:spcBef>
                <a:spcPts val="600"/>
              </a:spcBef>
              <a:spcAft>
                <a:spcPts val="600"/>
              </a:spcAft>
            </a:pPr>
            <a:endParaRPr lang="en-GB" sz="14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8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228600" y="138366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br>
              <a:rPr lang="en-US" sz="28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28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The Residence Permit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3" name="Kép 2" descr="A képen szöveg, újság látható&#10;&#10;Automatikusan generált leírás">
            <a:extLst>
              <a:ext uri="{FF2B5EF4-FFF2-40B4-BE49-F238E27FC236}">
                <a16:creationId xmlns:a16="http://schemas.microsoft.com/office/drawing/2014/main" id="{E7C6E85B-092A-B1F4-56DF-0DC3316F62A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28"/>
          <a:stretch/>
        </p:blipFill>
        <p:spPr>
          <a:xfrm>
            <a:off x="1981200" y="1262043"/>
            <a:ext cx="4731687" cy="2998593"/>
          </a:xfrm>
          <a:prstGeom prst="rect">
            <a:avLst/>
          </a:prstGeom>
        </p:spPr>
      </p:pic>
      <p:sp>
        <p:nvSpPr>
          <p:cNvPr id="4" name="Mosolygó arc 3">
            <a:extLst>
              <a:ext uri="{FF2B5EF4-FFF2-40B4-BE49-F238E27FC236}">
                <a16:creationId xmlns:a16="http://schemas.microsoft.com/office/drawing/2014/main" id="{5D92992C-0B54-B1CD-0485-60687AE78AD6}"/>
              </a:ext>
            </a:extLst>
          </p:cNvPr>
          <p:cNvSpPr/>
          <p:nvPr/>
        </p:nvSpPr>
        <p:spPr>
          <a:xfrm>
            <a:off x="2209800" y="2038350"/>
            <a:ext cx="1600200" cy="1905909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Téglalap 8">
            <a:extLst>
              <a:ext uri="{FF2B5EF4-FFF2-40B4-BE49-F238E27FC236}">
                <a16:creationId xmlns:a16="http://schemas.microsoft.com/office/drawing/2014/main" id="{B3121DF2-E407-9BFA-80A8-D59078640822}"/>
              </a:ext>
            </a:extLst>
          </p:cNvPr>
          <p:cNvSpPr/>
          <p:nvPr/>
        </p:nvSpPr>
        <p:spPr>
          <a:xfrm>
            <a:off x="3962400" y="2114550"/>
            <a:ext cx="16002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9E2083A3-895B-0E30-1D82-B8FC19BCE0BA}"/>
              </a:ext>
            </a:extLst>
          </p:cNvPr>
          <p:cNvSpPr/>
          <p:nvPr/>
        </p:nvSpPr>
        <p:spPr>
          <a:xfrm>
            <a:off x="3940307" y="1909434"/>
            <a:ext cx="1600200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7381FE86-71DB-30A2-555D-281451236A37}"/>
              </a:ext>
            </a:extLst>
          </p:cNvPr>
          <p:cNvSpPr/>
          <p:nvPr/>
        </p:nvSpPr>
        <p:spPr>
          <a:xfrm>
            <a:off x="4435607" y="2522124"/>
            <a:ext cx="517393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Téglalap 12">
            <a:extLst>
              <a:ext uri="{FF2B5EF4-FFF2-40B4-BE49-F238E27FC236}">
                <a16:creationId xmlns:a16="http://schemas.microsoft.com/office/drawing/2014/main" id="{629373FC-245F-15E0-A2DC-0FF1527CF232}"/>
              </a:ext>
            </a:extLst>
          </p:cNvPr>
          <p:cNvSpPr/>
          <p:nvPr/>
        </p:nvSpPr>
        <p:spPr>
          <a:xfrm>
            <a:off x="5638800" y="2532740"/>
            <a:ext cx="990600" cy="1417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56F3E29E-77B0-0790-6C66-2E755203E0EA}"/>
              </a:ext>
            </a:extLst>
          </p:cNvPr>
          <p:cNvSpPr/>
          <p:nvPr/>
        </p:nvSpPr>
        <p:spPr>
          <a:xfrm>
            <a:off x="5569058" y="3683068"/>
            <a:ext cx="1066800" cy="242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Téglalap 15">
            <a:extLst>
              <a:ext uri="{FF2B5EF4-FFF2-40B4-BE49-F238E27FC236}">
                <a16:creationId xmlns:a16="http://schemas.microsoft.com/office/drawing/2014/main" id="{5F739255-160F-AEAF-5C17-98D3F15EDD62}"/>
              </a:ext>
            </a:extLst>
          </p:cNvPr>
          <p:cNvSpPr/>
          <p:nvPr/>
        </p:nvSpPr>
        <p:spPr>
          <a:xfrm>
            <a:off x="5322376" y="1411353"/>
            <a:ext cx="1295400" cy="24290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Téglalap 16">
            <a:extLst>
              <a:ext uri="{FF2B5EF4-FFF2-40B4-BE49-F238E27FC236}">
                <a16:creationId xmlns:a16="http://schemas.microsoft.com/office/drawing/2014/main" id="{67A29346-81F7-AF3D-3DF4-0E91E8CFC465}"/>
              </a:ext>
            </a:extLst>
          </p:cNvPr>
          <p:cNvSpPr/>
          <p:nvPr/>
        </p:nvSpPr>
        <p:spPr>
          <a:xfrm>
            <a:off x="2160654" y="1757034"/>
            <a:ext cx="887346" cy="152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9585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42900" y="138366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  <a:b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The Residence Permit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0E9868C3-43F9-7626-CED6-95AF5E9788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228437"/>
            <a:ext cx="4938740" cy="3097447"/>
          </a:xfrm>
          <a:prstGeom prst="rect">
            <a:avLst/>
          </a:prstGeom>
        </p:spPr>
      </p:pic>
      <p:sp>
        <p:nvSpPr>
          <p:cNvPr id="10" name="Téglalap 9">
            <a:extLst>
              <a:ext uri="{FF2B5EF4-FFF2-40B4-BE49-F238E27FC236}">
                <a16:creationId xmlns:a16="http://schemas.microsoft.com/office/drawing/2014/main" id="{90C45B4A-BC08-4433-01C1-33A3DDBFF0DB}"/>
              </a:ext>
            </a:extLst>
          </p:cNvPr>
          <p:cNvSpPr/>
          <p:nvPr/>
        </p:nvSpPr>
        <p:spPr>
          <a:xfrm>
            <a:off x="3429000" y="2591182"/>
            <a:ext cx="762000" cy="1329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Téglalap 10">
            <a:extLst>
              <a:ext uri="{FF2B5EF4-FFF2-40B4-BE49-F238E27FC236}">
                <a16:creationId xmlns:a16="http://schemas.microsoft.com/office/drawing/2014/main" id="{F93CC6A5-134F-E23F-FB7E-83F61D89E089}"/>
              </a:ext>
            </a:extLst>
          </p:cNvPr>
          <p:cNvSpPr/>
          <p:nvPr/>
        </p:nvSpPr>
        <p:spPr>
          <a:xfrm>
            <a:off x="2595966" y="3868059"/>
            <a:ext cx="4338234" cy="218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8DDAAF70-0AD1-F66D-BABF-B33F2454352F}"/>
              </a:ext>
            </a:extLst>
          </p:cNvPr>
          <p:cNvSpPr/>
          <p:nvPr/>
        </p:nvSpPr>
        <p:spPr>
          <a:xfrm>
            <a:off x="4876800" y="3652277"/>
            <a:ext cx="479183" cy="1467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Mosolygó arc 3">
            <a:extLst>
              <a:ext uri="{FF2B5EF4-FFF2-40B4-BE49-F238E27FC236}">
                <a16:creationId xmlns:a16="http://schemas.microsoft.com/office/drawing/2014/main" id="{0AA7DC41-5B4E-5364-170E-AC0442B36A5D}"/>
              </a:ext>
            </a:extLst>
          </p:cNvPr>
          <p:cNvSpPr/>
          <p:nvPr/>
        </p:nvSpPr>
        <p:spPr>
          <a:xfrm>
            <a:off x="2819400" y="2274253"/>
            <a:ext cx="266700" cy="262848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0204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4508465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1103113" y="690829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Chapter 2</a:t>
            </a:r>
          </a:p>
          <a:p>
            <a:pPr algn="ctr"/>
            <a:r>
              <a:rPr lang="hu-HU" sz="4000" dirty="0" err="1">
                <a:solidFill>
                  <a:schemeClr val="bg1"/>
                </a:solidFill>
              </a:rPr>
              <a:t>Student</a:t>
            </a:r>
            <a:r>
              <a:rPr lang="hu-HU" sz="4000" dirty="0">
                <a:solidFill>
                  <a:schemeClr val="bg1"/>
                </a:solidFill>
              </a:rPr>
              <a:t> ID</a:t>
            </a:r>
            <a:br>
              <a:rPr lang="hu-HU" sz="4000" dirty="0">
                <a:solidFill>
                  <a:schemeClr val="bg1"/>
                </a:solidFill>
              </a:rPr>
            </a:br>
            <a:r>
              <a:rPr lang="hu-HU" sz="4000" dirty="0">
                <a:solidFill>
                  <a:schemeClr val="bg1"/>
                </a:solidFill>
              </a:rPr>
              <a:t>(</a:t>
            </a:r>
            <a:r>
              <a:rPr lang="hu-HU" sz="4000" dirty="0" err="1">
                <a:solidFill>
                  <a:schemeClr val="bg1"/>
                </a:solidFill>
              </a:rPr>
              <a:t>Student</a:t>
            </a:r>
            <a:r>
              <a:rPr lang="hu-HU" sz="4000" dirty="0">
                <a:solidFill>
                  <a:schemeClr val="bg1"/>
                </a:solidFill>
              </a:rPr>
              <a:t> </a:t>
            </a:r>
            <a:r>
              <a:rPr lang="hu-HU" sz="4000" dirty="0" err="1">
                <a:solidFill>
                  <a:schemeClr val="bg1"/>
                </a:solidFill>
              </a:rPr>
              <a:t>card</a:t>
            </a:r>
            <a:r>
              <a:rPr lang="hu-HU" sz="4000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391400" y="4670523"/>
            <a:ext cx="16370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62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88713" y="80739"/>
            <a:ext cx="8686800" cy="454174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71292D"/>
                </a:solidFill>
              </a:rPr>
              <a:t>Quaestura</a:t>
            </a:r>
            <a:r>
              <a:rPr lang="en-US" sz="1800" b="1" dirty="0">
                <a:solidFill>
                  <a:srgbClr val="71292D"/>
                </a:solidFill>
              </a:rPr>
              <a:t> Office</a:t>
            </a:r>
            <a:r>
              <a:rPr lang="hu-HU" sz="1800" b="1" dirty="0">
                <a:solidFill>
                  <a:srgbClr val="71292D"/>
                </a:solidFill>
              </a:rPr>
              <a:t> </a:t>
            </a:r>
            <a:r>
              <a:rPr lang="hu-HU" sz="1800" dirty="0">
                <a:hlinkClick r:id="rId3"/>
              </a:rPr>
              <a:t>https://qter.elte.hu/default.aspx</a:t>
            </a:r>
            <a:r>
              <a:rPr lang="hu-HU" sz="1800" dirty="0"/>
              <a:t> </a:t>
            </a:r>
            <a:r>
              <a:rPr lang="hu-HU" sz="1800" dirty="0">
                <a:solidFill>
                  <a:srgbClr val="71292D"/>
                </a:solidFill>
              </a:rPr>
              <a:t>- S</a:t>
            </a:r>
            <a:r>
              <a:rPr lang="en-US" sz="1800" dirty="0" err="1">
                <a:solidFill>
                  <a:srgbClr val="71292D"/>
                </a:solidFill>
              </a:rPr>
              <a:t>ervices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3" name="Kép 2">
            <a:extLst>
              <a:ext uri="{FF2B5EF4-FFF2-40B4-BE49-F238E27FC236}">
                <a16:creationId xmlns:a16="http://schemas.microsoft.com/office/drawing/2014/main" id="{4DB21C21-3918-48A7-BAD3-4C442AFE77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9" t="11481" r="25000" b="15926"/>
          <a:stretch/>
        </p:blipFill>
        <p:spPr>
          <a:xfrm>
            <a:off x="914400" y="595738"/>
            <a:ext cx="7086600" cy="385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6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>
                <a:solidFill>
                  <a:srgbClr val="71292D"/>
                </a:solidFill>
              </a:rPr>
              <a:t>Quaestura</a:t>
            </a:r>
            <a:r>
              <a:rPr lang="en-US" sz="1800" b="1" dirty="0">
                <a:solidFill>
                  <a:srgbClr val="71292D"/>
                </a:solidFill>
              </a:rPr>
              <a:t> Office</a:t>
            </a:r>
            <a:r>
              <a:rPr lang="hu-HU" sz="1800" b="1" dirty="0">
                <a:solidFill>
                  <a:srgbClr val="71292D"/>
                </a:solidFill>
              </a:rPr>
              <a:t> </a:t>
            </a:r>
            <a:r>
              <a:rPr lang="hu-HU" sz="1800" dirty="0">
                <a:hlinkClick r:id="rId3"/>
              </a:rPr>
              <a:t>https://qter.elte.hu/default.aspx</a:t>
            </a:r>
            <a:br>
              <a:rPr lang="hu-HU" sz="1800" dirty="0"/>
            </a:br>
            <a:r>
              <a:rPr lang="en-US" sz="1800" dirty="0">
                <a:solidFill>
                  <a:srgbClr val="71292D"/>
                </a:solidFill>
              </a:rPr>
              <a:t>Services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Neptun</a:t>
            </a:r>
            <a:r>
              <a:rPr lang="en-US" sz="18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Password help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Certificate of Student Status (active) (however the DIA office is also able to send you the certificate if you request it)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Processes Temporary Student Identification Card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Arranges Health Insurance on a fee-paying basis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41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3">
            <a:extLst>
              <a:ext uri="{FF2B5EF4-FFF2-40B4-BE49-F238E27FC236}">
                <a16:creationId xmlns:a16="http://schemas.microsoft.com/office/drawing/2014/main" id="{3A85ACF5-D403-4C71-8823-8CF45B07EAF3}"/>
              </a:ext>
            </a:extLst>
          </p:cNvPr>
          <p:cNvSpPr/>
          <p:nvPr/>
        </p:nvSpPr>
        <p:spPr>
          <a:xfrm>
            <a:off x="2697771" y="994191"/>
            <a:ext cx="3914388" cy="3155117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hlinkClick r:id="rId4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Webpages</a:t>
            </a:r>
            <a:r>
              <a:rPr kumimoji="0" lang="hu-HU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20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social</a:t>
            </a:r>
            <a:r>
              <a:rPr kumimoji="0" lang="hu-HU" sz="20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000" b="0" i="0" u="sng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media</a:t>
            </a:r>
            <a:endParaRPr kumimoji="0" lang="hu-HU" sz="2000" b="0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Orientation</a:t>
            </a:r>
            <a:endParaRPr lang="hu-HU" sz="2000" dirty="0">
              <a:latin typeface="Calibri" panose="020F0502020204030204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Legal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stay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ID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Bank account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Academic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regulations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Technical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practical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issues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Documents</a:t>
            </a:r>
            <a:r>
              <a:rPr lang="hu-HU" sz="20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during</a:t>
            </a:r>
            <a:r>
              <a:rPr lang="hu-HU" sz="20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</a:t>
            </a:r>
            <a:r>
              <a:rPr lang="hu-HU" sz="20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semester</a:t>
            </a:r>
            <a:endParaRPr lang="hu-HU" sz="2000" dirty="0"/>
          </a:p>
          <a:p>
            <a:pPr marL="228600" lvl="0" indent="-228600" defTabSz="914400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hu-HU" sz="2000" dirty="0" err="1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Courses</a:t>
            </a:r>
            <a:endParaRPr kumimoji="0" lang="hu-HU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2000" u="sng" dirty="0" err="1">
                <a:solidFill>
                  <a:prstClr val="black"/>
                </a:solidFill>
                <a:latin typeface="Calibri" panose="020F0502020204030204"/>
              </a:rPr>
              <a:t>Neptun</a:t>
            </a:r>
            <a:r>
              <a:rPr lang="hu-HU" sz="2000" u="sng" dirty="0">
                <a:solidFill>
                  <a:prstClr val="black"/>
                </a:solidFill>
                <a:latin typeface="Calibri" panose="020F0502020204030204"/>
              </a:rPr>
              <a:t>, </a:t>
            </a:r>
            <a:r>
              <a:rPr lang="hu-HU" sz="2000" u="sng" dirty="0" err="1">
                <a:solidFill>
                  <a:prstClr val="black"/>
                </a:solidFill>
                <a:latin typeface="Calibri" panose="020F0502020204030204"/>
              </a:rPr>
              <a:t>Course</a:t>
            </a:r>
            <a:r>
              <a:rPr lang="hu-HU" sz="2000" u="sng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hu-HU" sz="2000" u="sng" dirty="0" err="1">
                <a:solidFill>
                  <a:prstClr val="black"/>
                </a:solidFill>
                <a:latin typeface="Calibri" panose="020F0502020204030204"/>
              </a:rPr>
              <a:t>registration</a:t>
            </a:r>
            <a:endParaRPr kumimoji="0" lang="hu-HU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  <a:p>
            <a:pPr marL="90488">
              <a:lnSpc>
                <a:spcPts val="2000"/>
              </a:lnSpc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14" name="Folyamatábra: Feldolgozás 13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2033843" y="137413"/>
            <a:ext cx="5242245" cy="381000"/>
          </a:xfrm>
          <a:prstGeom prst="flowChartProcess">
            <a:avLst/>
          </a:prstGeom>
          <a:solidFill>
            <a:srgbClr val="C8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ts val="1800"/>
              </a:lnSpc>
            </a:pPr>
            <a:r>
              <a:rPr lang="en-US" sz="2000" b="1" u="sng" spc="2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Contents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hu-HU" sz="1600" dirty="0" err="1">
                <a:solidFill>
                  <a:schemeClr val="bg1"/>
                </a:solidFill>
                <a:ea typeface="Microsoft YaHei" panose="020B0503020204020204" pitchFamily="34" charset="-122"/>
              </a:rPr>
              <a:t>Contents</a:t>
            </a:r>
            <a:endParaRPr lang="hu-HU" sz="1600" dirty="0">
              <a:solidFill>
                <a:schemeClr val="bg1"/>
              </a:solidFill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7744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8C960043-A9E7-4B31-9606-57C3D3DA5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68819"/>
            <a:ext cx="5281574" cy="4363307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945AD145-FDA7-47D7-B708-76539957C876}"/>
              </a:ext>
            </a:extLst>
          </p:cNvPr>
          <p:cNvSpPr/>
          <p:nvPr/>
        </p:nvSpPr>
        <p:spPr>
          <a:xfrm>
            <a:off x="0" y="740637"/>
            <a:ext cx="366225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hu-HU" sz="2400" b="1" dirty="0"/>
              <a:t>Egyetem tér 5</a:t>
            </a:r>
            <a:endParaRPr lang="en-GB" sz="2400" b="1" dirty="0"/>
          </a:p>
          <a:p>
            <a:pPr marL="0" indent="0" algn="ctr">
              <a:buNone/>
            </a:pPr>
            <a:r>
              <a:rPr lang="en-GB" sz="2400" b="1" dirty="0"/>
              <a:t>1053 Budapest</a:t>
            </a:r>
          </a:p>
          <a:p>
            <a:pPr algn="ctr"/>
            <a:endParaRPr lang="en-GB" sz="2400" b="1" dirty="0"/>
          </a:p>
          <a:p>
            <a:pPr marL="0" indent="0" algn="ctr">
              <a:buNone/>
            </a:pPr>
            <a:r>
              <a:rPr lang="en-GB" sz="1800" dirty="0"/>
              <a:t>About a </a:t>
            </a:r>
            <a:r>
              <a:rPr lang="hu-HU" sz="1800" dirty="0"/>
              <a:t>5-10</a:t>
            </a:r>
            <a:r>
              <a:rPr lang="en-GB" sz="1800" dirty="0"/>
              <a:t> minutes walk from the Faculty of Humanities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0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Quaestura</a:t>
            </a:r>
            <a:r>
              <a:rPr lang="en-US" sz="18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Office</a:t>
            </a:r>
          </a:p>
        </p:txBody>
      </p:sp>
      <p:sp>
        <p:nvSpPr>
          <p:cNvPr id="13" name="Téglalap 12"/>
          <p:cNvSpPr/>
          <p:nvPr/>
        </p:nvSpPr>
        <p:spPr>
          <a:xfrm>
            <a:off x="1063227" y="958627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hu-HU" sz="2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graphicFrame>
        <p:nvGraphicFramePr>
          <p:cNvPr id="4" name="Táblázat 3">
            <a:extLst>
              <a:ext uri="{FF2B5EF4-FFF2-40B4-BE49-F238E27FC236}">
                <a16:creationId xmlns:a16="http://schemas.microsoft.com/office/drawing/2014/main" id="{73E14A90-E536-456E-AD43-84541D9007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2478049"/>
              </p:ext>
            </p:extLst>
          </p:nvPr>
        </p:nvGraphicFramePr>
        <p:xfrm>
          <a:off x="2627113" y="1902409"/>
          <a:ext cx="3810000" cy="1676400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905000">
                  <a:extLst>
                    <a:ext uri="{9D8B030D-6E8A-4147-A177-3AD203B41FA5}">
                      <a16:colId xmlns:a16="http://schemas.microsoft.com/office/drawing/2014/main" val="3867796389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966074803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Monday: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09:00 - 13:00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90159718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hu-HU" sz="1300" b="1" dirty="0" err="1">
                          <a:solidFill>
                            <a:schemeClr val="bg1"/>
                          </a:solidFill>
                          <a:effectLst/>
                        </a:rPr>
                        <a:t>Tuesday</a:t>
                      </a:r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: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09:00 - 13:00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0000490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hu-HU" sz="1300" b="1" dirty="0" err="1">
                          <a:solidFill>
                            <a:schemeClr val="bg1"/>
                          </a:solidFill>
                          <a:effectLst/>
                        </a:rPr>
                        <a:t>Wednesday</a:t>
                      </a:r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: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12:00 - 16:00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0813192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Thursday: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09:00 - 13:00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5203189"/>
                  </a:ext>
                </a:extLst>
              </a:tr>
              <a:tr h="335280">
                <a:tc>
                  <a:txBody>
                    <a:bodyPr/>
                    <a:lstStyle/>
                    <a:p>
                      <a:r>
                        <a:rPr lang="hu-HU" sz="1300" b="1">
                          <a:solidFill>
                            <a:schemeClr val="bg1"/>
                          </a:solidFill>
                          <a:effectLst/>
                        </a:rPr>
                        <a:t>Friday:</a:t>
                      </a:r>
                      <a:endParaRPr lang="hu-HU" sz="130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hu-HU" sz="1300" b="1" dirty="0">
                          <a:solidFill>
                            <a:schemeClr val="bg1"/>
                          </a:solidFill>
                          <a:effectLst/>
                        </a:rPr>
                        <a:t>08:00 - 12:00</a:t>
                      </a:r>
                      <a:endParaRPr lang="hu-HU" sz="13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44917361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03ED8908-8E1E-4334-AF74-BB84B6DC60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1174146"/>
            <a:ext cx="6937773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Opening </a:t>
            </a:r>
            <a:r>
              <a:rPr kumimoji="0" lang="hu-HU" altLang="hu-HU" sz="1600" b="1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Hours</a:t>
            </a:r>
            <a:r>
              <a:rPr kumimoji="0" lang="hu-HU" altLang="hu-HU" sz="16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 </a:t>
            </a:r>
            <a:r>
              <a:rPr kumimoji="0" lang="hu-HU" altLang="hu-HU" sz="1600" b="1" i="0" u="sng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at</a:t>
            </a:r>
            <a:r>
              <a:rPr kumimoji="0" lang="hu-HU" altLang="hu-HU" sz="1600" b="1" i="0" u="sng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 EGYETEM TÉR 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(</a:t>
            </a:r>
            <a:r>
              <a:rPr kumimoji="0" lang="hu-HU" altLang="hu-HU" sz="1400" b="1" i="0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Right</a:t>
            </a:r>
            <a:r>
              <a:rPr kumimoji="0" lang="hu-HU" altLang="hu-HU" sz="1400" b="1" i="0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 </a:t>
            </a:r>
            <a:r>
              <a:rPr kumimoji="0" lang="hu-HU" altLang="hu-HU" sz="1400" b="1" i="0" strike="noStrike" cap="none" normalizeH="0" baseline="0" dirty="0" err="1">
                <a:ln>
                  <a:noFill/>
                </a:ln>
                <a:solidFill>
                  <a:schemeClr val="bg1"/>
                </a:solidFill>
                <a:effectLst/>
                <a:cs typeface="Open Sans" panose="020B0606030504020204" pitchFamily="34" charset="0"/>
              </a:rPr>
              <a:t>now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.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When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classes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start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may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change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,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please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check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the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website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that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 </a:t>
            </a:r>
            <a:r>
              <a:rPr lang="hu-HU" altLang="hu-HU" sz="1400" b="1" dirty="0" err="1">
                <a:solidFill>
                  <a:schemeClr val="bg1"/>
                </a:solidFill>
                <a:cs typeface="Open Sans" panose="020B0606030504020204" pitchFamily="34" charset="0"/>
              </a:rPr>
              <a:t>time</a:t>
            </a:r>
            <a:r>
              <a:rPr lang="hu-HU" altLang="hu-HU" sz="1400" b="1" dirty="0">
                <a:solidFill>
                  <a:schemeClr val="bg1"/>
                </a:solidFill>
                <a:cs typeface="Open Sans" panose="020B0606030504020204" pitchFamily="34" charset="0"/>
              </a:rPr>
              <a:t>.)</a:t>
            </a:r>
            <a:endParaRPr kumimoji="0" lang="hu-HU" altLang="hu-HU" sz="1400" b="0" i="0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8627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71292D"/>
                </a:solidFill>
              </a:rPr>
              <a:t>Student Identification</a:t>
            </a:r>
            <a:br>
              <a:rPr lang="en-US" sz="1800" dirty="0">
                <a:solidFill>
                  <a:srgbClr val="71292D"/>
                </a:solidFill>
              </a:rPr>
            </a:br>
            <a:r>
              <a:rPr lang="en-GB" sz="1800" dirty="0">
                <a:solidFill>
                  <a:srgbClr val="71292D"/>
                </a:solidFill>
              </a:rPr>
              <a:t>Students staying shorter than 12 months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0972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Temporary Student ID paper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10972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09728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(A/4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format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sheet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Issued by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Quaestura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Office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described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below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https://qter.elte.hu/Statikus.aspx/GyIK-Diakigazolvany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most login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Quaestura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system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Neptun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password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IMPORTANT: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ID (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A/4) is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valid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only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60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been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issued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Questura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according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found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link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above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mentioned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60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days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document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expires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has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requested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once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again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Quaestura Office. 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27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71292D"/>
                </a:solidFill>
              </a:rPr>
              <a:t>Student Identification</a:t>
            </a:r>
            <a:br>
              <a:rPr lang="en-US" sz="1800" dirty="0">
                <a:solidFill>
                  <a:srgbClr val="71292D"/>
                </a:solidFill>
              </a:rPr>
            </a:br>
            <a:r>
              <a:rPr lang="en-GB" sz="1800" dirty="0">
                <a:solidFill>
                  <a:srgbClr val="71292D"/>
                </a:solidFill>
              </a:rPr>
              <a:t>Discounted transportation in </a:t>
            </a:r>
            <a:r>
              <a:rPr lang="hu-HU" sz="1800" dirty="0">
                <a:solidFill>
                  <a:srgbClr val="71292D"/>
                </a:solidFill>
              </a:rPr>
              <a:t>Hungary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GB" sz="1800" b="1" dirty="0">
                <a:solidFill>
                  <a:schemeClr val="bg1"/>
                </a:solidFill>
              </a:rPr>
              <a:t>Temporary Student ID paper </a:t>
            </a:r>
            <a:r>
              <a:rPr lang="hu-HU" sz="1800" dirty="0">
                <a:solidFill>
                  <a:schemeClr val="bg1"/>
                </a:solidFill>
              </a:rPr>
              <a:t>is </a:t>
            </a:r>
            <a:r>
              <a:rPr lang="en-GB" sz="1800" dirty="0">
                <a:solidFill>
                  <a:schemeClr val="bg1"/>
                </a:solidFill>
              </a:rPr>
              <a:t>valid to be used for discounted transportation</a:t>
            </a:r>
            <a:r>
              <a:rPr lang="hu-HU" sz="1800" dirty="0">
                <a:solidFill>
                  <a:schemeClr val="bg1"/>
                </a:solidFill>
              </a:rPr>
              <a:t> in Budapest and </a:t>
            </a:r>
            <a:r>
              <a:rPr lang="hu-HU" sz="1800" dirty="0" err="1">
                <a:solidFill>
                  <a:schemeClr val="bg1"/>
                </a:solidFill>
              </a:rPr>
              <a:t>any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other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means</a:t>
            </a:r>
            <a:r>
              <a:rPr lang="hu-HU" sz="1800" dirty="0">
                <a:solidFill>
                  <a:schemeClr val="bg1"/>
                </a:solidFill>
              </a:rPr>
              <a:t> of </a:t>
            </a:r>
            <a:r>
              <a:rPr lang="hu-HU" sz="1800" dirty="0" err="1">
                <a:solidFill>
                  <a:schemeClr val="bg1"/>
                </a:solidFill>
              </a:rPr>
              <a:t>transportation</a:t>
            </a:r>
            <a:r>
              <a:rPr lang="hu-HU" sz="1800" dirty="0">
                <a:solidFill>
                  <a:schemeClr val="bg1"/>
                </a:solidFill>
              </a:rPr>
              <a:t> in Hungary (</a:t>
            </a:r>
            <a:r>
              <a:rPr lang="hu-HU" sz="1800" dirty="0" err="1">
                <a:solidFill>
                  <a:schemeClr val="bg1"/>
                </a:solidFill>
              </a:rPr>
              <a:t>bus</a:t>
            </a:r>
            <a:r>
              <a:rPr lang="hu-HU" sz="1800" dirty="0">
                <a:solidFill>
                  <a:schemeClr val="bg1"/>
                </a:solidFill>
              </a:rPr>
              <a:t>, </a:t>
            </a:r>
            <a:r>
              <a:rPr lang="hu-HU" sz="1800" dirty="0" err="1">
                <a:solidFill>
                  <a:schemeClr val="bg1"/>
                </a:solidFill>
              </a:rPr>
              <a:t>train,etc</a:t>
            </a:r>
            <a:r>
              <a:rPr lang="hu-HU" sz="1800" dirty="0">
                <a:solidFill>
                  <a:schemeClr val="bg1"/>
                </a:solidFill>
              </a:rPr>
              <a:t>).</a:t>
            </a:r>
          </a:p>
          <a:p>
            <a:pPr marL="0" indent="0" algn="ctr">
              <a:buNone/>
            </a:pPr>
            <a:endParaRPr lang="hu-HU" sz="18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hu-HU" sz="1800" dirty="0" err="1">
                <a:solidFill>
                  <a:schemeClr val="bg1"/>
                </a:solidFill>
              </a:rPr>
              <a:t>Always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check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for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student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discounts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at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other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places</a:t>
            </a:r>
            <a:r>
              <a:rPr lang="hu-HU" sz="1800" dirty="0">
                <a:solidFill>
                  <a:schemeClr val="bg1"/>
                </a:solidFill>
              </a:rPr>
              <a:t> (</a:t>
            </a:r>
            <a:r>
              <a:rPr lang="hu-HU" sz="1800" dirty="0" err="1">
                <a:solidFill>
                  <a:schemeClr val="bg1"/>
                </a:solidFill>
              </a:rPr>
              <a:t>e.g</a:t>
            </a:r>
            <a:r>
              <a:rPr lang="hu-HU" sz="1800" dirty="0">
                <a:solidFill>
                  <a:schemeClr val="bg1"/>
                </a:solidFill>
              </a:rPr>
              <a:t>. </a:t>
            </a:r>
            <a:r>
              <a:rPr lang="hu-HU" sz="1800" dirty="0" err="1">
                <a:solidFill>
                  <a:schemeClr val="bg1"/>
                </a:solidFill>
              </a:rPr>
              <a:t>museums</a:t>
            </a:r>
            <a:r>
              <a:rPr lang="hu-HU" sz="1800" dirty="0">
                <a:solidFill>
                  <a:schemeClr val="bg1"/>
                </a:solidFill>
              </a:rPr>
              <a:t>, </a:t>
            </a:r>
            <a:r>
              <a:rPr lang="hu-HU" sz="1800" dirty="0" err="1">
                <a:solidFill>
                  <a:schemeClr val="bg1"/>
                </a:solidFill>
              </a:rPr>
              <a:t>cultural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events</a:t>
            </a:r>
            <a:r>
              <a:rPr lang="hu-HU" sz="1800" dirty="0">
                <a:solidFill>
                  <a:schemeClr val="bg1"/>
                </a:solidFill>
              </a:rPr>
              <a:t>, sport </a:t>
            </a:r>
            <a:r>
              <a:rPr lang="hu-HU" sz="1800" dirty="0" err="1">
                <a:solidFill>
                  <a:schemeClr val="bg1"/>
                </a:solidFill>
              </a:rPr>
              <a:t>facilities</a:t>
            </a:r>
            <a:r>
              <a:rPr lang="hu-HU" sz="1800" dirty="0">
                <a:solidFill>
                  <a:schemeClr val="bg1"/>
                </a:solidFill>
              </a:rPr>
              <a:t>)</a:t>
            </a:r>
            <a:endParaRPr lang="en-GB" sz="1800" dirty="0">
              <a:solidFill>
                <a:schemeClr val="bg1"/>
              </a:solidFill>
            </a:endParaRPr>
          </a:p>
          <a:p>
            <a:pPr marL="0" indent="0" algn="just">
              <a:buNone/>
            </a:pPr>
            <a:endParaRPr lang="hu-HU" sz="2400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17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71292D"/>
                </a:solidFill>
              </a:rPr>
              <a:t>Student Identification</a:t>
            </a:r>
            <a:br>
              <a:rPr lang="en-US" sz="1800" dirty="0">
                <a:solidFill>
                  <a:srgbClr val="71292D"/>
                </a:solidFill>
              </a:rPr>
            </a:br>
            <a:r>
              <a:rPr lang="en-GB" sz="1800" dirty="0">
                <a:solidFill>
                  <a:srgbClr val="71292D"/>
                </a:solidFill>
              </a:rPr>
              <a:t>Discounted transportation in Budapest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1009650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hu-HU" sz="1800" dirty="0">
                <a:solidFill>
                  <a:schemeClr val="bg1"/>
                </a:solidFill>
              </a:rPr>
              <a:t>ALWAYS c</a:t>
            </a:r>
            <a:r>
              <a:rPr lang="en-US" sz="1800" dirty="0" err="1">
                <a:solidFill>
                  <a:schemeClr val="bg1"/>
                </a:solidFill>
              </a:rPr>
              <a:t>arry</a:t>
            </a:r>
            <a:r>
              <a:rPr lang="en-US" sz="1800" dirty="0">
                <a:solidFill>
                  <a:schemeClr val="bg1"/>
                </a:solidFill>
              </a:rPr>
              <a:t> your student </a:t>
            </a:r>
            <a:r>
              <a:rPr lang="hu-HU" sz="1800" dirty="0">
                <a:solidFill>
                  <a:schemeClr val="bg1"/>
                </a:solidFill>
              </a:rPr>
              <a:t>ID</a:t>
            </a:r>
            <a:r>
              <a:rPr lang="en-US" sz="1800" dirty="0">
                <a:solidFill>
                  <a:schemeClr val="bg1"/>
                </a:solidFill>
              </a:rPr>
              <a:t> with you</a:t>
            </a:r>
          </a:p>
          <a:p>
            <a:pPr algn="just"/>
            <a:r>
              <a:rPr lang="en-US" sz="1800" b="1" dirty="0">
                <a:solidFill>
                  <a:schemeClr val="bg1"/>
                </a:solidFill>
              </a:rPr>
              <a:t>Monthly discounted pass: 3.</a:t>
            </a:r>
            <a:r>
              <a:rPr lang="hu-HU" sz="1800" b="1" dirty="0">
                <a:solidFill>
                  <a:schemeClr val="bg1"/>
                </a:solidFill>
              </a:rPr>
              <a:t>450 HUF</a:t>
            </a:r>
            <a:endParaRPr lang="en-US" sz="1800" b="1" dirty="0">
              <a:solidFill>
                <a:schemeClr val="bg1"/>
              </a:solidFill>
            </a:endParaRPr>
          </a:p>
          <a:p>
            <a:pPr algn="just"/>
            <a:r>
              <a:rPr lang="hu-HU" sz="1800" dirty="0" err="1">
                <a:solidFill>
                  <a:schemeClr val="bg1"/>
                </a:solidFill>
              </a:rPr>
              <a:t>Your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student</a:t>
            </a:r>
            <a:r>
              <a:rPr lang="hu-HU" sz="1800" dirty="0">
                <a:solidFill>
                  <a:schemeClr val="bg1"/>
                </a:solidFill>
              </a:rPr>
              <a:t> ID </a:t>
            </a:r>
            <a:r>
              <a:rPr lang="hu-HU" sz="1800" dirty="0" err="1">
                <a:solidFill>
                  <a:schemeClr val="bg1"/>
                </a:solidFill>
              </a:rPr>
              <a:t>card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number</a:t>
            </a:r>
            <a:r>
              <a:rPr lang="hu-HU" sz="1800" dirty="0">
                <a:solidFill>
                  <a:schemeClr val="bg1"/>
                </a:solidFill>
              </a:rPr>
              <a:t> is </a:t>
            </a:r>
            <a:r>
              <a:rPr lang="hu-HU" sz="1800" dirty="0" err="1">
                <a:solidFill>
                  <a:schemeClr val="bg1"/>
                </a:solidFill>
              </a:rPr>
              <a:t>necessary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for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pass</a:t>
            </a:r>
            <a:r>
              <a:rPr lang="hu-HU" sz="1800" dirty="0">
                <a:solidFill>
                  <a:schemeClr val="bg1"/>
                </a:solidFill>
              </a:rPr>
              <a:t>, </a:t>
            </a:r>
            <a:r>
              <a:rPr lang="hu-HU" sz="1800" dirty="0" err="1">
                <a:solidFill>
                  <a:schemeClr val="bg1"/>
                </a:solidFill>
              </a:rPr>
              <a:t>you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should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write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this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number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on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pass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if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this</a:t>
            </a:r>
            <a:r>
              <a:rPr lang="hu-HU" sz="1800" dirty="0">
                <a:solidFill>
                  <a:schemeClr val="bg1"/>
                </a:solidFill>
              </a:rPr>
              <a:t> has </a:t>
            </a:r>
            <a:r>
              <a:rPr lang="hu-HU" sz="1800" dirty="0" err="1">
                <a:solidFill>
                  <a:schemeClr val="bg1"/>
                </a:solidFill>
              </a:rPr>
              <a:t>not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been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done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at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the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cashier</a:t>
            </a:r>
            <a:endParaRPr lang="hu-HU" sz="1800" dirty="0">
              <a:solidFill>
                <a:schemeClr val="bg1"/>
              </a:solidFill>
            </a:endParaRPr>
          </a:p>
          <a:p>
            <a:pPr algn="just"/>
            <a:endParaRPr lang="hu-HU" sz="1800" dirty="0">
              <a:solidFill>
                <a:schemeClr val="bg1"/>
              </a:solidFill>
            </a:endParaRPr>
          </a:p>
          <a:p>
            <a:pPr algn="just"/>
            <a:r>
              <a:rPr lang="hu-HU" sz="1800" dirty="0">
                <a:solidFill>
                  <a:schemeClr val="bg1"/>
                </a:solidFill>
              </a:rPr>
              <a:t>Budapest </a:t>
            </a:r>
            <a:r>
              <a:rPr lang="hu-HU" sz="1800" dirty="0" err="1">
                <a:solidFill>
                  <a:schemeClr val="bg1"/>
                </a:solidFill>
              </a:rPr>
              <a:t>pass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can</a:t>
            </a:r>
            <a:r>
              <a:rPr lang="hu-HU" sz="1800" dirty="0">
                <a:solidFill>
                  <a:schemeClr val="bg1"/>
                </a:solidFill>
              </a:rPr>
              <a:t> be </a:t>
            </a:r>
            <a:r>
              <a:rPr lang="hu-HU" sz="1800" dirty="0" err="1">
                <a:solidFill>
                  <a:schemeClr val="bg1"/>
                </a:solidFill>
              </a:rPr>
              <a:t>bought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from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ticket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machines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or</a:t>
            </a:r>
            <a:r>
              <a:rPr lang="hu-HU" sz="1800" dirty="0">
                <a:solidFill>
                  <a:schemeClr val="bg1"/>
                </a:solidFill>
              </a:rPr>
              <a:t> online </a:t>
            </a:r>
            <a:r>
              <a:rPr lang="hu-HU" sz="1800" dirty="0" err="1">
                <a:solidFill>
                  <a:schemeClr val="bg1"/>
                </a:solidFill>
              </a:rPr>
              <a:t>through</a:t>
            </a:r>
            <a:r>
              <a:rPr lang="hu-HU" sz="1800" dirty="0">
                <a:solidFill>
                  <a:schemeClr val="bg1"/>
                </a:solidFill>
              </a:rPr>
              <a:t> „Budapest Go” app.  </a:t>
            </a:r>
          </a:p>
          <a:p>
            <a:pPr algn="just"/>
            <a:endParaRPr lang="hu-HU" sz="1800" dirty="0">
              <a:solidFill>
                <a:schemeClr val="bg1"/>
              </a:solidFill>
            </a:endParaRPr>
          </a:p>
          <a:p>
            <a:pPr algn="just"/>
            <a:r>
              <a:rPr lang="hu-HU" sz="1800" dirty="0" err="1">
                <a:solidFill>
                  <a:schemeClr val="bg1"/>
                </a:solidFill>
              </a:rPr>
              <a:t>One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way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ticket</a:t>
            </a:r>
            <a:r>
              <a:rPr lang="hu-HU" sz="1800" dirty="0">
                <a:solidFill>
                  <a:schemeClr val="bg1"/>
                </a:solidFill>
              </a:rPr>
              <a:t>: 350 HUF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86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71292D"/>
                </a:solidFill>
              </a:rPr>
              <a:t>Student Identification</a:t>
            </a:r>
            <a:br>
              <a:rPr lang="en-US" sz="1800" dirty="0">
                <a:solidFill>
                  <a:srgbClr val="71292D"/>
                </a:solidFill>
              </a:rPr>
            </a:br>
            <a:r>
              <a:rPr lang="en-GB" sz="1800" dirty="0">
                <a:solidFill>
                  <a:srgbClr val="71292D"/>
                </a:solidFill>
              </a:rPr>
              <a:t>Discounted transportation in Budapest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dirty="0"/>
              <a:t>You must have a </a:t>
            </a:r>
            <a:r>
              <a:rPr lang="hu-HU" sz="1800" dirty="0" err="1"/>
              <a:t>validated</a:t>
            </a:r>
            <a:r>
              <a:rPr lang="hu-HU" sz="1800" dirty="0"/>
              <a:t> </a:t>
            </a:r>
            <a:r>
              <a:rPr lang="en-US" sz="1800" dirty="0"/>
              <a:t>ticket or a valid pass before boarding the vehicles. </a:t>
            </a:r>
            <a:endParaRPr lang="hu-HU" sz="1800" dirty="0"/>
          </a:p>
          <a:p>
            <a:pPr algn="just"/>
            <a:r>
              <a:rPr lang="hu-HU" sz="1800" b="1" dirty="0"/>
              <a:t>BKK </a:t>
            </a:r>
            <a:r>
              <a:rPr lang="en-US" sz="1800" b="1" dirty="0"/>
              <a:t>officials are authorized to check the validity of your ticket or pass any time during or after your trip.</a:t>
            </a:r>
            <a:endParaRPr lang="hu-HU" sz="1800" b="1" dirty="0"/>
          </a:p>
          <a:p>
            <a:pPr algn="just"/>
            <a:r>
              <a:rPr lang="en-US" sz="1800" dirty="0"/>
              <a:t>Passengers without valid ticket or pass are to pay a heavy fine</a:t>
            </a:r>
            <a:r>
              <a:rPr lang="hu-HU" sz="1800" dirty="0"/>
              <a:t>:</a:t>
            </a:r>
            <a:r>
              <a:rPr lang="en-US" sz="1800" dirty="0"/>
              <a:t> </a:t>
            </a:r>
            <a:r>
              <a:rPr lang="hu-HU" sz="1800" dirty="0"/>
              <a:t>22</a:t>
            </a:r>
            <a:r>
              <a:rPr lang="en-US" sz="1800" dirty="0"/>
              <a:t>.000,- HUF (approx. </a:t>
            </a:r>
            <a:r>
              <a:rPr lang="hu-HU" sz="1800" dirty="0"/>
              <a:t>55-60</a:t>
            </a:r>
            <a:r>
              <a:rPr lang="en-US" sz="1800" dirty="0"/>
              <a:t> </a:t>
            </a:r>
            <a:r>
              <a:rPr lang="hu-HU" sz="1800" dirty="0"/>
              <a:t>EUR</a:t>
            </a:r>
            <a:r>
              <a:rPr lang="en-US" sz="1800" dirty="0"/>
              <a:t>).</a:t>
            </a:r>
            <a:endParaRPr lang="hu-HU" sz="1800" dirty="0"/>
          </a:p>
          <a:p>
            <a:pPr algn="just"/>
            <a:endParaRPr lang="hu-HU" sz="1800" dirty="0"/>
          </a:p>
          <a:p>
            <a:pPr algn="just"/>
            <a:r>
              <a:rPr lang="hu-HU" sz="1800" dirty="0">
                <a:sym typeface="Wingdings" panose="05000000000000000000" pitchFamily="2" charset="2"/>
              </a:rPr>
              <a:t> </a:t>
            </a:r>
            <a:r>
              <a:rPr lang="hu-HU" sz="1800" dirty="0" err="1">
                <a:sym typeface="Wingdings" panose="05000000000000000000" pitchFamily="2" charset="2"/>
              </a:rPr>
              <a:t>Do</a:t>
            </a:r>
            <a:r>
              <a:rPr lang="hu-HU" sz="1800" dirty="0">
                <a:sym typeface="Wingdings" panose="05000000000000000000" pitchFamily="2" charset="2"/>
              </a:rPr>
              <a:t> NOT </a:t>
            </a:r>
            <a:r>
              <a:rPr lang="hu-HU" sz="1800" dirty="0" err="1">
                <a:sym typeface="Wingdings" panose="05000000000000000000" pitchFamily="2" charset="2"/>
              </a:rPr>
              <a:t>use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public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transport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without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your</a:t>
            </a:r>
            <a:r>
              <a:rPr lang="hu-HU" sz="1800" dirty="0">
                <a:sym typeface="Wingdings" panose="05000000000000000000" pitchFamily="2" charset="2"/>
              </a:rPr>
              <a:t> </a:t>
            </a:r>
            <a:r>
              <a:rPr lang="hu-HU" sz="1800" dirty="0" err="1">
                <a:sym typeface="Wingdings" panose="05000000000000000000" pitchFamily="2" charset="2"/>
              </a:rPr>
              <a:t>Student</a:t>
            </a:r>
            <a:r>
              <a:rPr lang="hu-HU" sz="1800" dirty="0">
                <a:sym typeface="Wingdings" panose="05000000000000000000" pitchFamily="2" charset="2"/>
              </a:rPr>
              <a:t> ID </a:t>
            </a:r>
            <a:r>
              <a:rPr lang="hu-HU" sz="1800" dirty="0" err="1">
                <a:sym typeface="Wingdings" panose="05000000000000000000" pitchFamily="2" charset="2"/>
              </a:rPr>
              <a:t>paper</a:t>
            </a:r>
            <a:r>
              <a:rPr lang="hu-HU" sz="1800" dirty="0">
                <a:sym typeface="Wingdings" panose="05000000000000000000" pitchFamily="2" charset="2"/>
              </a:rPr>
              <a:t>!!!</a:t>
            </a:r>
            <a:endParaRPr lang="hu-HU" sz="18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Ch2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Student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ID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4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04800" y="209550"/>
            <a:ext cx="8458200" cy="411389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5438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Bank account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BF3BB31A-85C2-E28C-1CD3-6CD4BD1A073A}"/>
              </a:ext>
            </a:extLst>
          </p:cNvPr>
          <p:cNvSpPr/>
          <p:nvPr/>
        </p:nvSpPr>
        <p:spPr>
          <a:xfrm>
            <a:off x="990600" y="514350"/>
            <a:ext cx="7162800" cy="36576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Chapter3</a:t>
            </a:r>
            <a:b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               Bank account</a:t>
            </a:r>
            <a:endParaRPr lang="en-GB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06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Open a bank account in Hungary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79831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Erasmus+ and exchange students:</a:t>
            </a:r>
            <a:br>
              <a:rPr kumimoji="0" lang="hu-HU" sz="18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obligatory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recommended</a:t>
            </a:r>
            <a:r>
              <a:rPr kumimoji="0" lang="hu-HU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hungarian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bank account,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especially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whole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just"/>
            <a:endParaRPr lang="en-GB" sz="1800" b="1" dirty="0">
              <a:solidFill>
                <a:schemeClr val="tx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5438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Bank account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3" name="Kép 2" descr="A képen szöveg, számítógép, elektronika látható&#10;&#10;Automatikusan generált leírás">
            <a:extLst>
              <a:ext uri="{FF2B5EF4-FFF2-40B4-BE49-F238E27FC236}">
                <a16:creationId xmlns:a16="http://schemas.microsoft.com/office/drawing/2014/main" id="{42728E7E-512F-427C-9445-1F02633F6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609235"/>
            <a:ext cx="3352800" cy="158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9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Open a bank account in Hungary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 can open the account at any banks.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Recommended bank: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 Astoria (campus): </a:t>
            </a:r>
            <a:r>
              <a:rPr kumimoji="0" lang="en-US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Károly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i="0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krt</a:t>
            </a: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1</a:t>
            </a:r>
            <a:endParaRPr kumimoji="0" lang="hu-HU" sz="18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i="0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OTP ATM:</a:t>
            </a:r>
            <a:b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800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building 4/A, next to the Dept. of International Affairs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5438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Bank account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690C93D9-632A-47B9-A510-40250679FC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733550"/>
            <a:ext cx="1183190" cy="116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88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90600" y="361950"/>
            <a:ext cx="7162800" cy="36576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Chapter4</a:t>
            </a:r>
            <a:b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u-HU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                   Campus</a:t>
            </a:r>
            <a:endParaRPr lang="hu-HU" sz="2000" dirty="0">
              <a:solidFill>
                <a:schemeClr val="bg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2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800100" y="229323"/>
            <a:ext cx="7543800" cy="445950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>
                <a:solidFill>
                  <a:schemeClr val="bg1"/>
                </a:solidFill>
              </a:rPr>
              <a:t>Webpages</a:t>
            </a:r>
            <a:r>
              <a:rPr lang="hu-HU" sz="3200" b="1" dirty="0">
                <a:solidFill>
                  <a:schemeClr val="bg1"/>
                </a:solidFill>
              </a:rPr>
              <a:t>, </a:t>
            </a:r>
            <a:r>
              <a:rPr lang="hu-HU" sz="3200" b="1" dirty="0" err="1">
                <a:solidFill>
                  <a:schemeClr val="bg1"/>
                </a:solidFill>
              </a:rPr>
              <a:t>social</a:t>
            </a:r>
            <a:r>
              <a:rPr lang="hu-HU" sz="3200" b="1" dirty="0">
                <a:solidFill>
                  <a:schemeClr val="bg1"/>
                </a:solidFill>
              </a:rPr>
              <a:t> </a:t>
            </a:r>
            <a:r>
              <a:rPr lang="hu-HU" sz="3200" b="1" dirty="0" err="1">
                <a:solidFill>
                  <a:schemeClr val="bg1"/>
                </a:solidFill>
              </a:rPr>
              <a:t>media</a:t>
            </a:r>
            <a:endParaRPr lang="en-US" sz="6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5943600" y="4655135"/>
            <a:ext cx="30848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hu-HU" sz="1600" spc="2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Follow</a:t>
            </a:r>
            <a:r>
              <a:rPr lang="hu-HU" sz="1600" dirty="0">
                <a:solidFill>
                  <a:schemeClr val="bg1"/>
                </a:solidFill>
              </a:rPr>
              <a:t> </a:t>
            </a:r>
            <a:r>
              <a:rPr lang="hu-HU" sz="1600" dirty="0" err="1">
                <a:solidFill>
                  <a:schemeClr val="bg1"/>
                </a:solidFill>
              </a:rPr>
              <a:t>us</a:t>
            </a:r>
            <a:r>
              <a:rPr lang="hu-HU" sz="1600" dirty="0">
                <a:solidFill>
                  <a:schemeClr val="bg1"/>
                </a:solidFill>
              </a:rPr>
              <a:t> online</a:t>
            </a:r>
            <a:endParaRPr lang="hu-HU" sz="100" dirty="0">
              <a:solidFill>
                <a:schemeClr val="bg1"/>
              </a:solidFill>
              <a:latin typeface="Goldenbook" panose="02070502060405060302" pitchFamily="18" charset="-18"/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97A4E1BB-F2A0-46CA-9CBF-613C71674DFF}"/>
              </a:ext>
            </a:extLst>
          </p:cNvPr>
          <p:cNvSpPr/>
          <p:nvPr/>
        </p:nvSpPr>
        <p:spPr>
          <a:xfrm>
            <a:off x="7309424" y="1458279"/>
            <a:ext cx="1399788" cy="1610796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90488">
              <a:lnSpc>
                <a:spcPts val="2000"/>
              </a:lnSpc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Freeform 23">
            <a:extLst>
              <a:ext uri="{FF2B5EF4-FFF2-40B4-BE49-F238E27FC236}">
                <a16:creationId xmlns:a16="http://schemas.microsoft.com/office/drawing/2014/main" id="{4526EFE1-AA9D-4F32-96E8-34E060C70A75}"/>
              </a:ext>
            </a:extLst>
          </p:cNvPr>
          <p:cNvSpPr/>
          <p:nvPr/>
        </p:nvSpPr>
        <p:spPr>
          <a:xfrm>
            <a:off x="567157" y="1458279"/>
            <a:ext cx="1399788" cy="1610796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marL="90488">
              <a:lnSpc>
                <a:spcPts val="2000"/>
              </a:lnSpc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Tartalom helye 5" descr="File:Instagram logo 2016.svg - Wikipedia">
            <a:hlinkClick r:id="rId5"/>
            <a:extLst>
              <a:ext uri="{FF2B5EF4-FFF2-40B4-BE49-F238E27FC236}">
                <a16:creationId xmlns:a16="http://schemas.microsoft.com/office/drawing/2014/main" id="{7D4A5C41-75D3-4DCF-86F9-7D67BB0857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98" y="1677624"/>
            <a:ext cx="1172106" cy="1172106"/>
          </a:xfrm>
          <a:prstGeom prst="rect">
            <a:avLst/>
          </a:prstGeom>
        </p:spPr>
      </p:pic>
      <p:pic>
        <p:nvPicPr>
          <p:cNvPr id="19" name="Kép 18">
            <a:hlinkClick r:id="rId7"/>
            <a:extLst>
              <a:ext uri="{FF2B5EF4-FFF2-40B4-BE49-F238E27FC236}">
                <a16:creationId xmlns:a16="http://schemas.microsoft.com/office/drawing/2014/main" id="{06329AB9-A76F-4494-BCFB-9CE5B65B5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793" y="1696152"/>
            <a:ext cx="1135050" cy="11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4ABE0348-8AE6-42D2-8F9D-D5FAE8349D84}"/>
              </a:ext>
            </a:extLst>
          </p:cNvPr>
          <p:cNvSpPr/>
          <p:nvPr/>
        </p:nvSpPr>
        <p:spPr>
          <a:xfrm>
            <a:off x="2427437" y="831226"/>
            <a:ext cx="4289126" cy="3050332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400" dirty="0">
              <a:solidFill>
                <a:schemeClr val="tx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Freeform 23">
            <a:extLst>
              <a:ext uri="{FF2B5EF4-FFF2-40B4-BE49-F238E27FC236}">
                <a16:creationId xmlns:a16="http://schemas.microsoft.com/office/drawing/2014/main" id="{06BF3869-1DBB-4450-A1E1-B3560D3E2FBD}"/>
              </a:ext>
            </a:extLst>
          </p:cNvPr>
          <p:cNvSpPr/>
          <p:nvPr/>
        </p:nvSpPr>
        <p:spPr>
          <a:xfrm>
            <a:off x="2667000" y="1021469"/>
            <a:ext cx="3886200" cy="1242208"/>
          </a:xfrm>
          <a:custGeom>
            <a:avLst/>
            <a:gdLst/>
            <a:ahLst/>
            <a:cxnLst/>
            <a:rect l="l" t="t" r="r" b="b"/>
            <a:pathLst>
              <a:path w="2248530" h="801720">
                <a:moveTo>
                  <a:pt x="0" y="0"/>
                </a:moveTo>
                <a:lnTo>
                  <a:pt x="2248530" y="0"/>
                </a:lnTo>
                <a:lnTo>
                  <a:pt x="2248530" y="801720"/>
                </a:lnTo>
                <a:lnTo>
                  <a:pt x="0" y="801720"/>
                </a:lnTo>
                <a:close/>
              </a:path>
            </a:pathLst>
          </a:custGeom>
          <a:solidFill>
            <a:srgbClr val="CEB390"/>
          </a:solidFill>
        </p:spPr>
        <p:txBody>
          <a:bodyPr anchor="ctr"/>
          <a:lstStyle/>
          <a:p>
            <a:pPr lvl="0" algn="ctr" defTabSz="914400"/>
            <a:r>
              <a:rPr lang="en-GB" sz="1800" dirty="0">
                <a:solidFill>
                  <a:prstClr val="black"/>
                </a:solidFill>
                <a:ea typeface="SimSun" panose="02010600030101010101" pitchFamily="2" charset="-122"/>
                <a:cs typeface="Arial" panose="020B0604020202020204" pitchFamily="34" charset="0"/>
              </a:rPr>
              <a:t>Join our Facebook group:</a:t>
            </a:r>
            <a:endParaRPr lang="hu-HU" sz="1800" dirty="0">
              <a:solidFill>
                <a:prstClr val="black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lvl="0" algn="ctr" defTabSz="914400"/>
            <a:r>
              <a:rPr lang="en-GB" sz="1800" b="1" u="sng" dirty="0">
                <a:solidFill>
                  <a:srgbClr val="0000FF"/>
                </a:solidFill>
                <a:ea typeface="SimSun" panose="02010600030101010101" pitchFamily="2" charset="-122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Students of the Faculty</a:t>
            </a:r>
            <a:endParaRPr lang="hu-HU" sz="1800" b="1" u="sng" dirty="0">
              <a:solidFill>
                <a:srgbClr val="0000FF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lvl="0" defTabSz="914400"/>
            <a:endParaRPr lang="hu-HU" sz="1300" b="1" u="sng" dirty="0">
              <a:solidFill>
                <a:srgbClr val="0000FF"/>
              </a:solidFill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285750" lvl="0" indent="-285750" defTabSz="914400">
              <a:buFont typeface="Arial" panose="020B0604020202020204" pitchFamily="34" charset="0"/>
              <a:buChar char="•"/>
            </a:pPr>
            <a:r>
              <a:rPr lang="en-GB" sz="1300" u="sng" dirty="0">
                <a:hlinkClick r:id="rId10"/>
              </a:rPr>
              <a:t>OFFICAL FACULTY WEBSITE</a:t>
            </a:r>
            <a:endParaRPr lang="hu-HU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300" dirty="0">
                <a:hlinkClick r:id="rId11"/>
              </a:rPr>
              <a:t>ELTE OFFICIAL WEBSITE</a:t>
            </a:r>
          </a:p>
          <a:p>
            <a:pPr lvl="0" defTabSz="914400"/>
            <a:endParaRPr lang="hu-HU" sz="1800" dirty="0">
              <a:solidFill>
                <a:prstClr val="black"/>
              </a:solidFill>
              <a:latin typeface="Garamond" panose="02020404030301010803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Kép 12" descr="50 Dicas Para Vender Mais, Parte 1. | Cibercultura ...">
            <a:extLst>
              <a:ext uri="{FF2B5EF4-FFF2-40B4-BE49-F238E27FC236}">
                <a16:creationId xmlns:a16="http://schemas.microsoft.com/office/drawing/2014/main" id="{1D5DE3DD-F304-4AC8-815E-A7129541464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630" y="2172950"/>
            <a:ext cx="2402738" cy="1618000"/>
          </a:xfrm>
          <a:prstGeom prst="rect">
            <a:avLst/>
          </a:prstGeom>
        </p:spPr>
      </p:pic>
      <p:sp>
        <p:nvSpPr>
          <p:cNvPr id="14" name="Téglalap 13">
            <a:extLst>
              <a:ext uri="{FF2B5EF4-FFF2-40B4-BE49-F238E27FC236}">
                <a16:creationId xmlns:a16="http://schemas.microsoft.com/office/drawing/2014/main" id="{078793BE-FCB6-4C31-BB9C-89EBA61AFCBC}"/>
              </a:ext>
            </a:extLst>
          </p:cNvPr>
          <p:cNvSpPr/>
          <p:nvPr/>
        </p:nvSpPr>
        <p:spPr>
          <a:xfrm>
            <a:off x="800099" y="4037512"/>
            <a:ext cx="7543800" cy="445950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/>
              <a:t>Follow</a:t>
            </a:r>
            <a:r>
              <a:rPr lang="hu-HU" sz="3200" b="1" dirty="0"/>
              <a:t> </a:t>
            </a:r>
            <a:r>
              <a:rPr lang="hu-HU" sz="3200" b="1" dirty="0" err="1"/>
              <a:t>us</a:t>
            </a:r>
            <a:r>
              <a:rPr lang="hu-HU" sz="3200" b="1" dirty="0"/>
              <a:t> online</a:t>
            </a:r>
            <a:endParaRPr lang="en-US" sz="600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088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rgbClr val="85402C"/>
                </a:solidFill>
              </a:rPr>
              <a:t>Department of International Affairs (DIA)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87808" y="971550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Múzeum krt. 4/A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1088 Budapest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Ground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floor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room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44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Administrative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coordinators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solidFill>
                  <a:schemeClr val="bg1"/>
                </a:solidFill>
              </a:rPr>
              <a:t>Erasmus+ exchange students: </a:t>
            </a:r>
            <a:r>
              <a:rPr lang="hu-HU" sz="1800" dirty="0" err="1">
                <a:solidFill>
                  <a:schemeClr val="bg1"/>
                </a:solidFill>
              </a:rPr>
              <a:t>Ms</a:t>
            </a:r>
            <a:r>
              <a:rPr lang="hu-HU" sz="1800" dirty="0">
                <a:solidFill>
                  <a:schemeClr val="bg1"/>
                </a:solidFill>
              </a:rPr>
              <a:t>. Lilla Gilián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incoming@btk.elte.hu</a:t>
            </a:r>
            <a:endParaRPr lang="hu-HU" sz="1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 err="1">
                <a:solidFill>
                  <a:schemeClr val="bg1"/>
                </a:solidFill>
              </a:rPr>
              <a:t>Other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exchange</a:t>
            </a:r>
            <a:r>
              <a:rPr lang="hu-HU" sz="1800" dirty="0">
                <a:solidFill>
                  <a:schemeClr val="bg1"/>
                </a:solidFill>
              </a:rPr>
              <a:t> </a:t>
            </a:r>
            <a:r>
              <a:rPr lang="hu-HU" sz="1800" dirty="0" err="1">
                <a:solidFill>
                  <a:schemeClr val="bg1"/>
                </a:solidFill>
              </a:rPr>
              <a:t>students</a:t>
            </a:r>
            <a:r>
              <a:rPr lang="hu-HU" sz="1800" dirty="0">
                <a:solidFill>
                  <a:schemeClr val="bg1"/>
                </a:solidFill>
              </a:rPr>
              <a:t>: Mr. Sándor Balaci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u="sng" dirty="0">
                <a:solidFill>
                  <a:schemeClr val="bg1"/>
                </a:solidFill>
              </a:rPr>
              <a:t>mobility@btk.elte.hu</a:t>
            </a:r>
            <a:endParaRPr lang="hu-HU" sz="1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sz="18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1800" dirty="0">
                <a:solidFill>
                  <a:schemeClr val="bg1"/>
                </a:solidFill>
              </a:rPr>
              <a:t>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5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rgbClr val="85402C"/>
                </a:solidFill>
              </a:rPr>
              <a:t>Department of International Affairs (DIA)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A597F5BC-A280-46AA-8A72-22183C5ED1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660" y="982989"/>
            <a:ext cx="4154679" cy="3393076"/>
          </a:xfrm>
          <a:prstGeom prst="rect">
            <a:avLst/>
          </a:prstGeom>
        </p:spPr>
      </p:pic>
      <p:sp>
        <p:nvSpPr>
          <p:cNvPr id="2" name="Nyíl: jobbra mutató 1">
            <a:extLst>
              <a:ext uri="{FF2B5EF4-FFF2-40B4-BE49-F238E27FC236}">
                <a16:creationId xmlns:a16="http://schemas.microsoft.com/office/drawing/2014/main" id="{7A88C4FE-16D9-EF0C-CB21-4C14B8E1877E}"/>
              </a:ext>
            </a:extLst>
          </p:cNvPr>
          <p:cNvSpPr/>
          <p:nvPr/>
        </p:nvSpPr>
        <p:spPr>
          <a:xfrm rot="16200000">
            <a:off x="4461103" y="3749447"/>
            <a:ext cx="450392" cy="228600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993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dirty="0">
                <a:solidFill>
                  <a:srgbClr val="85402C"/>
                </a:solidFill>
              </a:rPr>
              <a:t>How do I contact the DIA</a:t>
            </a:r>
            <a:r>
              <a:rPr lang="hu-HU" sz="1800" b="1" dirty="0">
                <a:solidFill>
                  <a:srgbClr val="85402C"/>
                </a:solidFill>
              </a:rPr>
              <a:t> and </a:t>
            </a:r>
            <a:r>
              <a:rPr lang="hu-HU" sz="1800" b="1" dirty="0" err="1">
                <a:solidFill>
                  <a:srgbClr val="85402C"/>
                </a:solidFill>
              </a:rPr>
              <a:t>my</a:t>
            </a:r>
            <a:r>
              <a:rPr lang="hu-HU" sz="1800" b="1" dirty="0">
                <a:solidFill>
                  <a:srgbClr val="85402C"/>
                </a:solidFill>
              </a:rPr>
              <a:t> </a:t>
            </a:r>
            <a:r>
              <a:rPr lang="hu-HU" sz="1800" b="1" dirty="0" err="1">
                <a:solidFill>
                  <a:srgbClr val="85402C"/>
                </a:solidFill>
              </a:rPr>
              <a:t>administrative</a:t>
            </a:r>
            <a:r>
              <a:rPr lang="hu-HU" sz="1800" b="1" dirty="0">
                <a:solidFill>
                  <a:srgbClr val="85402C"/>
                </a:solidFill>
              </a:rPr>
              <a:t> </a:t>
            </a:r>
            <a:r>
              <a:rPr lang="hu-HU" sz="1800" b="1" dirty="0" err="1">
                <a:solidFill>
                  <a:srgbClr val="85402C"/>
                </a:solidFill>
              </a:rPr>
              <a:t>coordinator</a:t>
            </a:r>
            <a:r>
              <a:rPr lang="en-GB" sz="1800" b="1" dirty="0">
                <a:solidFill>
                  <a:srgbClr val="85402C"/>
                </a:solidFill>
              </a:rPr>
              <a:t>?</a:t>
            </a:r>
            <a:endParaRPr lang="en-US" sz="1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1720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b="1" u="sng" dirty="0">
                <a:solidFill>
                  <a:schemeClr val="bg1"/>
                </a:solidFill>
              </a:rPr>
              <a:t>During </a:t>
            </a:r>
            <a:r>
              <a:rPr lang="hu-HU" sz="2000" b="1" u="sng" dirty="0" err="1">
                <a:solidFill>
                  <a:schemeClr val="bg1"/>
                </a:solidFill>
              </a:rPr>
              <a:t>th</a:t>
            </a:r>
            <a:r>
              <a:rPr lang="hu-HU" sz="2000" b="1" u="sng" dirty="0">
                <a:solidFill>
                  <a:schemeClr val="bg1"/>
                </a:solidFill>
              </a:rPr>
              <a:t>e </a:t>
            </a:r>
            <a:r>
              <a:rPr lang="hu-HU" sz="2000" b="1" u="sng" dirty="0" err="1">
                <a:solidFill>
                  <a:schemeClr val="bg1"/>
                </a:solidFill>
              </a:rPr>
              <a:t>semester</a:t>
            </a:r>
            <a:r>
              <a:rPr lang="hu-HU" sz="2000" b="1" u="sng" dirty="0">
                <a:solidFill>
                  <a:schemeClr val="bg1"/>
                </a:solidFill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Students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have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register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for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office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hours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here: 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kronosz.elte.hu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schemeClr val="bg1"/>
                </a:solidFill>
              </a:rPr>
              <a:t>O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ffice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hours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Monday: 13.00-16.00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Tuesday: no office hours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Wednesday: 13.00-16.00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Thursday: no office hours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Friday: 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09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.00-12.00</a:t>
            </a:r>
            <a:endParaRPr kumimoji="0" lang="hu-H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879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br>
              <a:rPr lang="en-US" sz="1600" b="1" dirty="0">
                <a:solidFill>
                  <a:srgbClr val="85402C"/>
                </a:solidFill>
              </a:rPr>
            </a:br>
            <a:r>
              <a:rPr lang="en-US" sz="1600" b="1" dirty="0">
                <a:solidFill>
                  <a:srgbClr val="85402C"/>
                </a:solidFill>
              </a:rPr>
              <a:t>Student administration </a:t>
            </a:r>
            <a:br>
              <a:rPr lang="hu-HU" sz="1600" b="1" dirty="0">
                <a:solidFill>
                  <a:srgbClr val="85402C"/>
                </a:solidFill>
              </a:rPr>
            </a:br>
            <a:r>
              <a:rPr lang="en-US" sz="1600" b="1" u="sng" dirty="0">
                <a:solidFill>
                  <a:srgbClr val="85402C"/>
                </a:solidFill>
              </a:rPr>
              <a:t>Registration </a:t>
            </a:r>
            <a:r>
              <a:rPr lang="hu-HU" sz="1600" b="1" u="sng" dirty="0" err="1">
                <a:solidFill>
                  <a:srgbClr val="85402C"/>
                </a:solidFill>
              </a:rPr>
              <a:t>with</a:t>
            </a:r>
            <a:r>
              <a:rPr lang="en-US" sz="1600" b="1" u="sng" dirty="0">
                <a:solidFill>
                  <a:srgbClr val="85402C"/>
                </a:solidFill>
              </a:rPr>
              <a:t> the DIA office</a:t>
            </a:r>
            <a:br>
              <a:rPr lang="en-US" sz="1600" b="1" dirty="0">
                <a:solidFill>
                  <a:srgbClr val="85402C"/>
                </a:solidFill>
              </a:rPr>
            </a:br>
            <a:endParaRPr lang="en-US" sz="16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71550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1400" b="1" dirty="0"/>
          </a:p>
          <a:p>
            <a:pPr marL="0" indent="0">
              <a:buNone/>
            </a:pPr>
            <a:r>
              <a:rPr lang="hu-HU" sz="1600" b="1" u="sng" dirty="0"/>
              <a:t>R</a:t>
            </a:r>
            <a:r>
              <a:rPr lang="en-GB" sz="1600" b="1" u="sng" dirty="0" err="1"/>
              <a:t>egistration</a:t>
            </a:r>
            <a:r>
              <a:rPr lang="hu-HU" sz="1600" b="1" u="sng" dirty="0"/>
              <a:t> </a:t>
            </a:r>
            <a:r>
              <a:rPr lang="en-GB" sz="1600" b="1" u="sng" dirty="0"/>
              <a:t>at the </a:t>
            </a:r>
            <a:r>
              <a:rPr lang="hu-HU" sz="1600" b="1" u="sng" dirty="0" err="1"/>
              <a:t>office</a:t>
            </a:r>
            <a:r>
              <a:rPr lang="hu-HU" sz="1600" b="1" u="sng" dirty="0"/>
              <a:t> </a:t>
            </a:r>
            <a:r>
              <a:rPr lang="hu-HU" sz="1600" b="1" u="sng" dirty="0" err="1"/>
              <a:t>on</a:t>
            </a:r>
            <a:r>
              <a:rPr lang="hu-HU" sz="1600" b="1" u="sng" dirty="0"/>
              <a:t> </a:t>
            </a:r>
            <a:r>
              <a:rPr lang="hu-HU" sz="1600" b="1" u="sng" dirty="0" err="1"/>
              <a:t>the</a:t>
            </a:r>
            <a:r>
              <a:rPr lang="hu-HU" sz="1600" b="1" u="sng" dirty="0"/>
              <a:t> </a:t>
            </a:r>
            <a:r>
              <a:rPr lang="hu-HU" sz="1600" b="1" u="sng" dirty="0" err="1"/>
              <a:t>first</a:t>
            </a:r>
            <a:r>
              <a:rPr lang="hu-HU" sz="1600" b="1" u="sng" dirty="0"/>
              <a:t> </a:t>
            </a:r>
            <a:r>
              <a:rPr lang="hu-HU" sz="1600" b="1" u="sng" dirty="0" err="1"/>
              <a:t>week</a:t>
            </a:r>
            <a:r>
              <a:rPr lang="hu-HU" sz="1600" b="1" u="sng" dirty="0"/>
              <a:t> (27th Febr – 3rd </a:t>
            </a:r>
            <a:r>
              <a:rPr lang="hu-HU" sz="1600" b="1" u="sng" dirty="0" err="1"/>
              <a:t>March</a:t>
            </a:r>
            <a:r>
              <a:rPr lang="hu-HU" sz="1600" b="1" u="sng" dirty="0"/>
              <a:t>):</a:t>
            </a:r>
          </a:p>
          <a:p>
            <a:pPr marL="0" indent="0">
              <a:buNone/>
            </a:pPr>
            <a:endParaRPr lang="hu-HU" sz="1400" b="1" dirty="0"/>
          </a:p>
          <a:p>
            <a:pPr>
              <a:buFont typeface="Wingdings" panose="05000000000000000000" pitchFamily="2" charset="2"/>
              <a:buChar char="ü"/>
            </a:pPr>
            <a:r>
              <a:rPr lang="hu-HU" sz="1400" dirty="0" err="1"/>
              <a:t>After</a:t>
            </a:r>
            <a:r>
              <a:rPr lang="hu-HU" sz="1400" dirty="0"/>
              <a:t> </a:t>
            </a:r>
            <a:r>
              <a:rPr lang="hu-HU" sz="1400" dirty="0" err="1"/>
              <a:t>arrival</a:t>
            </a:r>
            <a:r>
              <a:rPr lang="hu-HU" sz="1400" dirty="0"/>
              <a:t>, </a:t>
            </a:r>
            <a:r>
              <a:rPr lang="hu-HU" sz="1400" dirty="0" err="1"/>
              <a:t>you</a:t>
            </a:r>
            <a:r>
              <a:rPr lang="hu-HU" sz="1400" dirty="0"/>
              <a:t> must </a:t>
            </a:r>
            <a:r>
              <a:rPr lang="hu-HU" sz="1400" dirty="0" err="1"/>
              <a:t>visit</a:t>
            </a:r>
            <a:r>
              <a:rPr lang="hu-HU" sz="1400" dirty="0"/>
              <a:t> </a:t>
            </a:r>
            <a:r>
              <a:rPr lang="hu-HU" sz="1400" dirty="0" err="1"/>
              <a:t>the</a:t>
            </a:r>
            <a:r>
              <a:rPr lang="hu-HU" sz="1400" dirty="0"/>
              <a:t> </a:t>
            </a:r>
            <a:r>
              <a:rPr lang="hu-HU" sz="1400" dirty="0" err="1"/>
              <a:t>office</a:t>
            </a:r>
            <a:r>
              <a:rPr lang="hu-HU" sz="1400" dirty="0"/>
              <a:t> for </a:t>
            </a:r>
            <a:r>
              <a:rPr lang="hu-HU" sz="1400" dirty="0" err="1"/>
              <a:t>Registration</a:t>
            </a:r>
            <a:endParaRPr lang="en-US" sz="1400" dirty="0"/>
          </a:p>
          <a:p>
            <a:pPr>
              <a:buFont typeface="Wingdings" panose="05000000000000000000" pitchFamily="2" charset="2"/>
              <a:buChar char="ü"/>
            </a:pPr>
            <a:r>
              <a:rPr lang="en-US" sz="1400" dirty="0"/>
              <a:t>Registration is a must!</a:t>
            </a:r>
            <a:r>
              <a:rPr lang="hu-HU" sz="1400" dirty="0"/>
              <a:t>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1400" dirty="0"/>
              <a:t>Building A, </a:t>
            </a:r>
            <a:r>
              <a:rPr lang="hu-HU" sz="1400" dirty="0" err="1"/>
              <a:t>room</a:t>
            </a:r>
            <a:r>
              <a:rPr lang="hu-HU" sz="1400" dirty="0"/>
              <a:t>: 44 (</a:t>
            </a:r>
            <a:r>
              <a:rPr lang="hu-HU" sz="1400" dirty="0" err="1"/>
              <a:t>ground</a:t>
            </a:r>
            <a:r>
              <a:rPr lang="hu-HU" sz="1400" dirty="0"/>
              <a:t> </a:t>
            </a:r>
            <a:r>
              <a:rPr lang="hu-HU" sz="1400" dirty="0" err="1"/>
              <a:t>floor</a:t>
            </a:r>
            <a:r>
              <a:rPr lang="hu-HU" sz="1400" dirty="0"/>
              <a:t>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1400" dirty="0">
                <a:solidFill>
                  <a:schemeClr val="bg1"/>
                </a:solidFill>
              </a:rPr>
              <a:t>Erasmus+ exchange students: </a:t>
            </a:r>
            <a:r>
              <a:rPr lang="hu-HU" sz="1400" dirty="0" err="1">
                <a:solidFill>
                  <a:schemeClr val="bg1"/>
                </a:solidFill>
              </a:rPr>
              <a:t>Ms</a:t>
            </a:r>
            <a:r>
              <a:rPr lang="hu-HU" sz="1400" dirty="0">
                <a:solidFill>
                  <a:schemeClr val="bg1"/>
                </a:solidFill>
              </a:rPr>
              <a:t>. Lilla Gilián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hu-HU" sz="1400" dirty="0" err="1">
                <a:solidFill>
                  <a:schemeClr val="bg1"/>
                </a:solidFill>
              </a:rPr>
              <a:t>Other</a:t>
            </a:r>
            <a:r>
              <a:rPr lang="hu-HU" sz="1400" dirty="0">
                <a:solidFill>
                  <a:schemeClr val="bg1"/>
                </a:solidFill>
              </a:rPr>
              <a:t> exchange students: Mr. Sándor Balaci </a:t>
            </a:r>
          </a:p>
          <a:p>
            <a:endParaRPr lang="hu-HU" sz="1400" dirty="0"/>
          </a:p>
          <a:p>
            <a:r>
              <a:rPr lang="hu-HU" sz="1600" b="1" dirty="0" err="1"/>
              <a:t>Bring</a:t>
            </a:r>
            <a:r>
              <a:rPr lang="hu-HU" sz="1600" b="1" dirty="0"/>
              <a:t> </a:t>
            </a:r>
            <a:r>
              <a:rPr lang="hu-HU" sz="1600" b="1" dirty="0" err="1"/>
              <a:t>your</a:t>
            </a:r>
            <a:r>
              <a:rPr lang="hu-HU" sz="1600" b="1" dirty="0"/>
              <a:t> </a:t>
            </a:r>
            <a:r>
              <a:rPr lang="hu-HU" sz="1600" b="1" dirty="0" err="1"/>
              <a:t>Certificate</a:t>
            </a:r>
            <a:r>
              <a:rPr lang="hu-HU" sz="1600" b="1" dirty="0"/>
              <a:t> of </a:t>
            </a:r>
            <a:r>
              <a:rPr lang="hu-HU" sz="1600" b="1" dirty="0" err="1"/>
              <a:t>Arrival</a:t>
            </a:r>
            <a:r>
              <a:rPr lang="hu-HU" sz="1600" b="1" dirty="0"/>
              <a:t> with </a:t>
            </a:r>
            <a:r>
              <a:rPr lang="hu-HU" sz="1600" b="1" dirty="0" err="1"/>
              <a:t>yourself</a:t>
            </a:r>
            <a:r>
              <a:rPr lang="hu-HU" sz="1600" b="1" dirty="0"/>
              <a:t>!!!</a:t>
            </a:r>
            <a:endParaRPr lang="en-US" sz="1600" b="1" dirty="0"/>
          </a:p>
          <a:p>
            <a:pPr marL="0" lv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GB" sz="1400" b="1" dirty="0"/>
              <a:t>After </a:t>
            </a:r>
            <a:r>
              <a:rPr lang="hu-HU" sz="1400" b="1" dirty="0"/>
              <a:t>3rd </a:t>
            </a:r>
            <a:r>
              <a:rPr lang="hu-HU" sz="1400" b="1" dirty="0" err="1"/>
              <a:t>March</a:t>
            </a:r>
            <a:r>
              <a:rPr lang="en-GB" sz="1400" b="1" dirty="0"/>
              <a:t>: </a:t>
            </a:r>
            <a:r>
              <a:rPr lang="hu-HU" sz="1400" b="1" dirty="0"/>
              <a:t>in </a:t>
            </a:r>
            <a:r>
              <a:rPr lang="hu-HU" sz="1400" dirty="0"/>
              <a:t>Office </a:t>
            </a:r>
            <a:r>
              <a:rPr lang="hu-HU" sz="1400" dirty="0" err="1"/>
              <a:t>hours</a:t>
            </a:r>
            <a:r>
              <a:rPr lang="hu-HU" sz="1400" dirty="0"/>
              <a:t>: ONLY with </a:t>
            </a:r>
            <a:r>
              <a:rPr lang="hu-HU" sz="1400" dirty="0" err="1"/>
              <a:t>booked</a:t>
            </a:r>
            <a:r>
              <a:rPr lang="hu-HU" sz="1400" dirty="0"/>
              <a:t> </a:t>
            </a:r>
            <a:r>
              <a:rPr lang="hu-HU" sz="1400" dirty="0" err="1"/>
              <a:t>appointment</a:t>
            </a:r>
            <a:r>
              <a:rPr lang="hu-HU" sz="1400" dirty="0"/>
              <a:t>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1400" dirty="0"/>
              <a:t>Book an appointment for an office hour</a:t>
            </a:r>
            <a:r>
              <a:rPr lang="hu-HU" sz="1400" dirty="0"/>
              <a:t>: </a:t>
            </a:r>
            <a:r>
              <a:rPr lang="hu-HU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kronosz.elte.hu</a:t>
            </a:r>
            <a:endParaRPr lang="en-GB" sz="1400" b="1" dirty="0">
              <a:solidFill>
                <a:schemeClr val="bg1"/>
              </a:solidFill>
            </a:endParaRPr>
          </a:p>
          <a:p>
            <a:endParaRPr lang="hu-HU" sz="14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38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90600" y="361950"/>
            <a:ext cx="7162800" cy="36576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600" b="1" dirty="0" err="1">
                <a:solidFill>
                  <a:schemeClr val="bg1"/>
                </a:solidFill>
              </a:rPr>
              <a:t>Further</a:t>
            </a:r>
            <a:r>
              <a:rPr lang="hu-HU" sz="2600" b="1" dirty="0">
                <a:solidFill>
                  <a:schemeClr val="bg1"/>
                </a:solidFill>
              </a:rPr>
              <a:t> </a:t>
            </a:r>
            <a:r>
              <a:rPr lang="hu-HU" sz="2600" b="1" dirty="0" err="1">
                <a:solidFill>
                  <a:schemeClr val="bg1"/>
                </a:solidFill>
              </a:rPr>
              <a:t>useful</a:t>
            </a:r>
            <a:r>
              <a:rPr lang="hu-HU" sz="2600" b="1" dirty="0">
                <a:solidFill>
                  <a:schemeClr val="bg1"/>
                </a:solidFill>
              </a:rPr>
              <a:t> </a:t>
            </a:r>
            <a:r>
              <a:rPr lang="hu-HU" sz="2600" b="1" dirty="0" err="1">
                <a:solidFill>
                  <a:schemeClr val="bg1"/>
                </a:solidFill>
              </a:rPr>
              <a:t>information</a:t>
            </a:r>
            <a:endParaRPr lang="hu-HU" sz="2600" b="1" dirty="0">
              <a:solidFill>
                <a:schemeClr val="bg1"/>
              </a:solidFill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343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b="1" dirty="0" err="1">
                <a:solidFill>
                  <a:srgbClr val="85402C"/>
                </a:solidFill>
              </a:rPr>
              <a:t>Buddy</a:t>
            </a:r>
            <a:r>
              <a:rPr lang="hu-HU" sz="2800" b="1" dirty="0">
                <a:solidFill>
                  <a:srgbClr val="85402C"/>
                </a:solidFill>
              </a:rPr>
              <a:t> stop</a:t>
            </a:r>
            <a:endParaRPr lang="en-US" sz="2800" b="1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Gólyavár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building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rule is simple: whether you just have a question or feel entirely lost, just stand under the sign. If you see someone standing there, approach them and offer a helping hand.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70866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Ch4 Campus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CB4D1AA8-EA04-4912-AF9E-65CD5D733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0450"/>
            <a:ext cx="2514600" cy="163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4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90600" y="285750"/>
            <a:ext cx="6858000" cy="37338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Chapter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5</a:t>
            </a:r>
            <a:b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Academic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Regulation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69342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Ch5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Academic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Regulation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13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Academic Regulation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Plan things ahead…</a:t>
            </a:r>
            <a:endParaRPr lang="en-US" sz="1800" b="1" u="sng" dirty="0">
              <a:solidFill>
                <a:schemeClr val="bg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341249" y="999881"/>
            <a:ext cx="3849751" cy="30958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calendar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https://www.elte.hu/en/academic-calendar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69342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Ch5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Academic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Regulation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6" name="Picture 2" descr="http://rack.1.mshcdn.com/media/ZgkyMDEzLzA1LzA3L2EwL2NhbGVuZGFyLjU0MzEzLmpwZwpwCXRodW1iCTk1MHg1MzQjCmUJanBn/e4067598/21f/calendar.jpg">
            <a:extLst>
              <a:ext uri="{FF2B5EF4-FFF2-40B4-BE49-F238E27FC236}">
                <a16:creationId xmlns:a16="http://schemas.microsoft.com/office/drawing/2014/main" id="{7A0292AB-AE03-49C3-9AE0-783A2D747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4013" y="1465832"/>
            <a:ext cx="3849752" cy="21639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560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1946" y="155426"/>
            <a:ext cx="6861572" cy="68877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Academic Regulation: Absence Policy</a:t>
            </a:r>
            <a:endParaRPr lang="en-US" sz="1800" b="1" u="sng" dirty="0">
              <a:solidFill>
                <a:schemeClr val="bg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1063227" y="999881"/>
            <a:ext cx="6937773" cy="3019669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if you miss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more than 30% of your classes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(= 3 times 90 minute slots in your timetable), you will not get a grade and have no credits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6934200" y="4680297"/>
            <a:ext cx="228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Ch5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Academic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Regulation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3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4850"/>
            <a:ext cx="9144000" cy="628650"/>
          </a:xfrm>
          <a:prstGeom prst="rect">
            <a:avLst/>
          </a:prstGeom>
        </p:spPr>
      </p:pic>
      <p:sp>
        <p:nvSpPr>
          <p:cNvPr id="13" name="Téglalap 12"/>
          <p:cNvSpPr/>
          <p:nvPr/>
        </p:nvSpPr>
        <p:spPr>
          <a:xfrm>
            <a:off x="990600" y="285750"/>
            <a:ext cx="6858000" cy="3733800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Chapter6</a:t>
            </a:r>
            <a:b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Technical</a:t>
            </a: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issues</a:t>
            </a: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and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other</a:t>
            </a: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practical</a:t>
            </a:r>
            <a:r>
              <a:rPr kumimoji="0" lang="hu-HU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7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matters</a:t>
            </a:r>
            <a:endParaRPr lang="en-GB" sz="27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464AF81D-E3F1-4195-BA28-2F89FB5CC859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6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Kép 31">
            <a:extLst>
              <a:ext uri="{FF2B5EF4-FFF2-40B4-BE49-F238E27FC236}">
                <a16:creationId xmlns:a16="http://schemas.microsoft.com/office/drawing/2014/main" id="{71A5711F-794C-4997-B3C3-B8EE1569E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5323"/>
            <a:ext cx="9144000" cy="638175"/>
          </a:xfrm>
          <a:prstGeom prst="rect">
            <a:avLst/>
          </a:prstGeom>
        </p:spPr>
      </p:pic>
      <p:sp>
        <p:nvSpPr>
          <p:cNvPr id="33" name="Szövegdoboz 32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5410200" y="4670523"/>
            <a:ext cx="36182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</a:pPr>
            <a:r>
              <a:rPr lang="hu-HU" sz="1600" dirty="0" err="1">
                <a:solidFill>
                  <a:srgbClr val="FDFEFF"/>
                </a:solidFill>
              </a:rPr>
              <a:t>Orientation</a:t>
            </a:r>
            <a:r>
              <a:rPr lang="hu-HU" sz="1600" dirty="0">
                <a:solidFill>
                  <a:srgbClr val="FDFEFF"/>
                </a:solidFill>
              </a:rPr>
              <a:t> </a:t>
            </a:r>
            <a:r>
              <a:rPr lang="hu-HU" sz="1600" dirty="0" err="1">
                <a:solidFill>
                  <a:srgbClr val="FDFEFF"/>
                </a:solidFill>
              </a:rPr>
              <a:t>Week</a:t>
            </a:r>
            <a:endParaRPr lang="hu-HU" sz="1600" dirty="0">
              <a:solidFill>
                <a:srgbClr val="FDFEFF"/>
              </a:solidFill>
            </a:endParaRPr>
          </a:p>
        </p:txBody>
      </p:sp>
      <p:sp>
        <p:nvSpPr>
          <p:cNvPr id="31" name="Folyamatábra: Feldolgozás 30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1950876" y="1602435"/>
            <a:ext cx="5242245" cy="2434436"/>
          </a:xfrm>
          <a:prstGeom prst="flowChartProcess">
            <a:avLst/>
          </a:prstGeom>
          <a:solidFill>
            <a:srgbClr val="9A3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Programme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useful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:</a:t>
            </a:r>
            <a:endParaRPr lang="hu-HU" sz="2800" dirty="0"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https://btk.elte.hu/welcome-to-our-new-students</a:t>
            </a:r>
            <a:endParaRPr kumimoji="0" lang="en-GB" sz="1400" b="1" i="0" u="sng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>
              <a:lnSpc>
                <a:spcPts val="1800"/>
              </a:lnSpc>
            </a:pPr>
            <a:endParaRPr lang="hu-HU" sz="1400" b="1" spc="2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1800"/>
              </a:lnSpc>
            </a:pPr>
            <a:r>
              <a:rPr lang="en-US" sz="1400" b="1" spc="2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https://www.btk.elte.hu/orientation-week</a:t>
            </a:r>
            <a:endParaRPr lang="en-US" sz="1400" b="1" spc="2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églalap 6">
            <a:extLst>
              <a:ext uri="{FF2B5EF4-FFF2-40B4-BE49-F238E27FC236}">
                <a16:creationId xmlns:a16="http://schemas.microsoft.com/office/drawing/2014/main" id="{9FA3986D-2EDB-4F44-A29E-E7FBA0EA7700}"/>
              </a:ext>
            </a:extLst>
          </p:cNvPr>
          <p:cNvSpPr/>
          <p:nvPr/>
        </p:nvSpPr>
        <p:spPr>
          <a:xfrm>
            <a:off x="685799" y="971550"/>
            <a:ext cx="73819" cy="2438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Téglalap 11">
            <a:extLst>
              <a:ext uri="{FF2B5EF4-FFF2-40B4-BE49-F238E27FC236}">
                <a16:creationId xmlns:a16="http://schemas.microsoft.com/office/drawing/2014/main" id="{9FA3986D-2EDB-4F44-A29E-E7FBA0EA7700}"/>
              </a:ext>
            </a:extLst>
          </p:cNvPr>
          <p:cNvSpPr/>
          <p:nvPr/>
        </p:nvSpPr>
        <p:spPr>
          <a:xfrm>
            <a:off x="684720" y="432352"/>
            <a:ext cx="74898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Folyamatábra: Feldolgozás 12">
            <a:extLst>
              <a:ext uri="{FF2B5EF4-FFF2-40B4-BE49-F238E27FC236}">
                <a16:creationId xmlns:a16="http://schemas.microsoft.com/office/drawing/2014/main" id="{5B59B324-D927-4FE4-93B0-FAEE7E7FA8CC}"/>
              </a:ext>
            </a:extLst>
          </p:cNvPr>
          <p:cNvSpPr/>
          <p:nvPr/>
        </p:nvSpPr>
        <p:spPr>
          <a:xfrm>
            <a:off x="1983533" y="134423"/>
            <a:ext cx="5289425" cy="535987"/>
          </a:xfrm>
          <a:prstGeom prst="flowChartProcess">
            <a:avLst/>
          </a:prstGeom>
          <a:solidFill>
            <a:srgbClr val="C8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ts val="1800"/>
              </a:lnSpc>
            </a:pPr>
            <a:r>
              <a:rPr lang="hu-HU" sz="2800" b="1" spc="20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Orientation</a:t>
            </a:r>
            <a:r>
              <a:rPr lang="hu-HU" sz="2800" b="1" spc="20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2800" b="1" spc="20" dirty="0" err="1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Week</a:t>
            </a:r>
            <a:endParaRPr lang="en-US" sz="2800" b="1" spc="20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48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Use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Wi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-fi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at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the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campus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42900" y="1194932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-fi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Caesar account.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already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received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accounts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letters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https://www.elte.hu/en/it-support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A18AD2B-717B-448E-BF48-3D733DB8CD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335822"/>
            <a:ext cx="1131555" cy="462082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A3C32CF0-1FE1-459D-8AC3-5CB9CCE9B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45" y="335223"/>
            <a:ext cx="1131555" cy="462082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8C889B99-F4AA-4753-A6AB-C8980C422239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80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Copy</a:t>
            </a: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 shop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09600" y="1227271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hu-HU" sz="1800" dirty="0" err="1">
                <a:solidFill>
                  <a:schemeClr val="tx1"/>
                </a:solidFill>
              </a:rPr>
              <a:t>At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the</a:t>
            </a:r>
            <a:r>
              <a:rPr lang="hu-HU" sz="1800" dirty="0">
                <a:solidFill>
                  <a:schemeClr val="tx1"/>
                </a:solidFill>
              </a:rPr>
              <a:t> campus:</a:t>
            </a:r>
          </a:p>
          <a:p>
            <a:pPr marL="0" indent="0">
              <a:buNone/>
            </a:pPr>
            <a:r>
              <a:rPr lang="hu-HU" sz="1800" dirty="0">
                <a:solidFill>
                  <a:schemeClr val="tx1"/>
                </a:solidFill>
              </a:rPr>
              <a:t>In building R, </a:t>
            </a:r>
            <a:r>
              <a:rPr lang="hu-HU" sz="1800" dirty="0" err="1">
                <a:solidFill>
                  <a:schemeClr val="tx1"/>
                </a:solidFill>
              </a:rPr>
              <a:t>ground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floor</a:t>
            </a:r>
            <a:endParaRPr lang="hu-HU" sz="1800" dirty="0">
              <a:solidFill>
                <a:schemeClr val="tx1"/>
              </a:solidFill>
            </a:endParaRPr>
          </a:p>
        </p:txBody>
      </p:sp>
      <p:pic>
        <p:nvPicPr>
          <p:cNvPr id="10" name="Kép 9" descr="Free vector graphic: Printer, Scanner, Fax, Equipment ...">
            <a:extLst>
              <a:ext uri="{FF2B5EF4-FFF2-40B4-BE49-F238E27FC236}">
                <a16:creationId xmlns:a16="http://schemas.microsoft.com/office/drawing/2014/main" id="{66A058ED-163F-4D2D-AB4E-0FB7E3D774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321209"/>
            <a:ext cx="3032760" cy="2871645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0EE22DC1-F8C1-4A88-8373-5E6D248453C8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83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429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Book shop</a:t>
            </a:r>
          </a:p>
        </p:txBody>
      </p:sp>
      <p:sp>
        <p:nvSpPr>
          <p:cNvPr id="8" name="Téglalap 7"/>
          <p:cNvSpPr/>
          <p:nvPr/>
        </p:nvSpPr>
        <p:spPr>
          <a:xfrm>
            <a:off x="762000" y="1194932"/>
            <a:ext cx="7962900" cy="386218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hu-HU" sz="2000" dirty="0" err="1">
                <a:solidFill>
                  <a:schemeClr val="tx1"/>
                </a:solidFill>
              </a:rPr>
              <a:t>Book</a:t>
            </a:r>
            <a:r>
              <a:rPr lang="hu-HU" sz="2000" dirty="0">
                <a:solidFill>
                  <a:schemeClr val="tx1"/>
                </a:solidFill>
              </a:rPr>
              <a:t> shop </a:t>
            </a:r>
            <a:r>
              <a:rPr lang="hu-HU" sz="2000" dirty="0" err="1">
                <a:solidFill>
                  <a:schemeClr val="tx1"/>
                </a:solidFill>
              </a:rPr>
              <a:t>at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the</a:t>
            </a:r>
            <a:r>
              <a:rPr lang="hu-HU" sz="2000" dirty="0">
                <a:solidFill>
                  <a:schemeClr val="tx1"/>
                </a:solidFill>
              </a:rPr>
              <a:t> campus: A building, </a:t>
            </a:r>
            <a:r>
              <a:rPr lang="hu-HU" sz="2000" dirty="0" err="1">
                <a:solidFill>
                  <a:schemeClr val="tx1"/>
                </a:solidFill>
              </a:rPr>
              <a:t>basement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room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number</a:t>
            </a:r>
            <a:r>
              <a:rPr lang="hu-HU" sz="2000" dirty="0">
                <a:solidFill>
                  <a:schemeClr val="tx1"/>
                </a:solidFill>
              </a:rPr>
              <a:t>: -176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3BF03A3B-295B-4B29-8DBD-C00C55FF62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776133"/>
            <a:ext cx="3260941" cy="2663171"/>
          </a:xfrm>
          <a:prstGeom prst="rect">
            <a:avLst/>
          </a:prstGeom>
        </p:spPr>
      </p:pic>
      <p:sp>
        <p:nvSpPr>
          <p:cNvPr id="13" name="Jobbra nyíl 7">
            <a:extLst>
              <a:ext uri="{FF2B5EF4-FFF2-40B4-BE49-F238E27FC236}">
                <a16:creationId xmlns:a16="http://schemas.microsoft.com/office/drawing/2014/main" id="{75C9383B-3868-4897-8E97-64D06FA7D5B9}"/>
              </a:ext>
            </a:extLst>
          </p:cNvPr>
          <p:cNvSpPr/>
          <p:nvPr/>
        </p:nvSpPr>
        <p:spPr>
          <a:xfrm rot="6438052">
            <a:off x="4607539" y="3160255"/>
            <a:ext cx="839328" cy="332964"/>
          </a:xfrm>
          <a:prstGeom prst="rightArrow">
            <a:avLst/>
          </a:prstGeom>
          <a:solidFill>
            <a:srgbClr val="C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FE6B301A-83DB-4082-AF30-E3E0BE1FC35F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04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Libraries</a:t>
            </a:r>
            <a:endParaRPr lang="en-US" sz="1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42900" y="1123950"/>
            <a:ext cx="8382000" cy="18288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English and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German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language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library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main building</a:t>
            </a:r>
            <a:endParaRPr lang="hu-HU" sz="1800" dirty="0">
              <a:solidFill>
                <a:schemeClr val="tx1"/>
              </a:solidFill>
              <a:latin typeface="+mj-lt"/>
            </a:endParaRPr>
          </a:p>
          <a:p>
            <a:pPr marL="0" indent="0" algn="ctr">
              <a:buNone/>
            </a:pPr>
            <a:endParaRPr lang="hu-HU" sz="8000" dirty="0">
              <a:latin typeface="+mj-lt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883D8779-7116-435C-B2D0-DB9037E01A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839426"/>
            <a:ext cx="3638845" cy="2971800"/>
          </a:xfrm>
          <a:prstGeom prst="rect">
            <a:avLst/>
          </a:prstGeom>
        </p:spPr>
      </p:pic>
      <p:sp>
        <p:nvSpPr>
          <p:cNvPr id="11" name="Jobbra nyíl 7">
            <a:extLst>
              <a:ext uri="{FF2B5EF4-FFF2-40B4-BE49-F238E27FC236}">
                <a16:creationId xmlns:a16="http://schemas.microsoft.com/office/drawing/2014/main" id="{CD2CBD55-0AC9-4A75-A5BE-F04A56E08451}"/>
              </a:ext>
            </a:extLst>
          </p:cNvPr>
          <p:cNvSpPr/>
          <p:nvPr/>
        </p:nvSpPr>
        <p:spPr>
          <a:xfrm rot="7412595">
            <a:off x="5142834" y="2739433"/>
            <a:ext cx="1456266" cy="516467"/>
          </a:xfrm>
          <a:prstGeom prst="rightArrow">
            <a:avLst/>
          </a:prstGeom>
          <a:solidFill>
            <a:srgbClr val="C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A9389D2-9DF1-4BE6-901B-2E78F09041C2}"/>
              </a:ext>
            </a:extLst>
          </p:cNvPr>
          <p:cNvSpPr txBox="1"/>
          <p:nvPr/>
        </p:nvSpPr>
        <p:spPr>
          <a:xfrm>
            <a:off x="611505" y="1926034"/>
            <a:ext cx="20916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60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seaslib@btk.elte.hu</a:t>
            </a:r>
            <a:endParaRPr lang="hu-HU" sz="1600" dirty="0"/>
          </a:p>
          <a:p>
            <a:r>
              <a:rPr lang="hu-HU" sz="1600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germbibl@btk.elte.hu</a:t>
            </a:r>
            <a:endParaRPr lang="hu-HU" sz="1600" dirty="0"/>
          </a:p>
          <a:p>
            <a:endParaRPr lang="hu-HU" sz="1600" dirty="0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9914BC5-5CF7-4355-9F82-7C42D3196DE9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59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Libraries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75665" y="1123950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Every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department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has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own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academic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coordinators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lecturers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other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suggestions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A08D393C-11D5-49E9-96E4-53FA94C7CF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52468"/>
            <a:ext cx="2362200" cy="1693544"/>
          </a:xfrm>
          <a:prstGeom prst="rect">
            <a:avLst/>
          </a:prstGeom>
        </p:spPr>
      </p:pic>
      <p:sp>
        <p:nvSpPr>
          <p:cNvPr id="9" name="Szövegdoboz 8">
            <a:extLst>
              <a:ext uri="{FF2B5EF4-FFF2-40B4-BE49-F238E27FC236}">
                <a16:creationId xmlns:a16="http://schemas.microsoft.com/office/drawing/2014/main" id="{68ED8340-AF2F-4302-8A36-B6549D0AC827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58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Libraries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04800" y="1123950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catalogue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https://konyvtar.elte.hu/en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https://eltekonyvtarak.elte.hu/en/egyetemi-konyvtari-szolgalat/adatbazisok/adatbazislista?redirect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églalap 5">
            <a:extLst>
              <a:ext uri="{FF2B5EF4-FFF2-40B4-BE49-F238E27FC236}">
                <a16:creationId xmlns:a16="http://schemas.microsoft.com/office/drawing/2014/main" id="{F53665AA-71E1-4DBD-8FC7-0E310A804702}"/>
              </a:ext>
            </a:extLst>
          </p:cNvPr>
          <p:cNvSpPr/>
          <p:nvPr/>
        </p:nvSpPr>
        <p:spPr>
          <a:xfrm>
            <a:off x="304800" y="1116152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library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&amp;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catalogue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b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https://konyvtar.elte.hu/en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Online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database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https://eltekonyvtarak.elte.hu/en/egyetemi-konyvtari-szolgalat/adatbazisok/adatbazislista?redirect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7A6037C-D549-49CC-A1DE-99DD365910F3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68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Eating facilities near the campus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09599" y="1154080"/>
            <a:ext cx="34290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Műhely Egyetem Café (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campus):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soups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salads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sandwiches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coffee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tea,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desserts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3D5142F2-0F99-4C91-844A-E25B861BB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154080"/>
            <a:ext cx="3962400" cy="3236044"/>
          </a:xfrm>
          <a:prstGeom prst="rect">
            <a:avLst/>
          </a:prstGeom>
        </p:spPr>
      </p:pic>
      <p:sp>
        <p:nvSpPr>
          <p:cNvPr id="9" name="Jobbra nyíl 3">
            <a:extLst>
              <a:ext uri="{FF2B5EF4-FFF2-40B4-BE49-F238E27FC236}">
                <a16:creationId xmlns:a16="http://schemas.microsoft.com/office/drawing/2014/main" id="{1DBBED4A-AA01-434E-8EA5-477A72B60B78}"/>
              </a:ext>
            </a:extLst>
          </p:cNvPr>
          <p:cNvSpPr/>
          <p:nvPr/>
        </p:nvSpPr>
        <p:spPr>
          <a:xfrm rot="8642754">
            <a:off x="7098506" y="2851122"/>
            <a:ext cx="1404531" cy="562572"/>
          </a:xfrm>
          <a:prstGeom prst="rightArrow">
            <a:avLst/>
          </a:prstGeom>
          <a:solidFill>
            <a:srgbClr val="C00000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E8F5A7A-3881-4240-AB18-101FED0BB2E5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3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Eating facilities near the campus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04800" y="1123950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Vega City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Múzeum krt. 23.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vegan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food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menus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burgers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Subway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sandwiches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McDonald’s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Burger King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Bamba Marha Burger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Manu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+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Múzeum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krt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7.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Neapolitan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pizza)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Black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Cab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burger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Rákóczi út. 19.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hand-made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burgers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Zoska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Ferenczy István utca 28.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breakfast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and café)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Csendes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Ferenczy István utca 5. (restaurant)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Belvárosi Disznótoros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Károlyi utca 17.(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Hungarian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food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Padthai </a:t>
            </a:r>
            <a:r>
              <a:rPr kumimoji="0" lang="hu-HU" sz="18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Wok</a:t>
            </a:r>
            <a:r>
              <a:rPr kumimoji="0" lang="hu-HU" sz="18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Bar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Egyetem tér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98F7D8ED-0CFD-48A8-8F04-5C24DB64F8DA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60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Eating facilities near the campus (shops)</a:t>
            </a:r>
            <a:endParaRPr lang="en-US" sz="2800" b="1" i="1" u="sng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42900" y="1108880"/>
            <a:ext cx="8458200" cy="32963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Tesco Express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Astoria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supermarket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Aldi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Kossuth Lajos utca 13.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supermarket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Lipóti </a:t>
            </a:r>
            <a:r>
              <a:rPr kumimoji="0" lang="hu-HU" sz="24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bakery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Rákóczi út 4-6.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2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City Spar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Károly körút 22-24. (</a:t>
            </a:r>
            <a:r>
              <a:rPr kumimoji="0" lang="hu-HU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supermarket</a:t>
            </a: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6931273-8B5E-443A-9C9F-31C37C112893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2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457200" y="133350"/>
            <a:ext cx="8305800" cy="4286904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Attention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many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cases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official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emails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sent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…@btk.elte.hu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automatically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directed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into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spam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folder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email account.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Always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spam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folder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77BBF14D-43EB-44C1-9E06-BF0D357570F7}"/>
              </a:ext>
            </a:extLst>
          </p:cNvPr>
          <p:cNvSpPr txBox="1"/>
          <p:nvPr/>
        </p:nvSpPr>
        <p:spPr>
          <a:xfrm>
            <a:off x="6934200" y="4620280"/>
            <a:ext cx="228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Ch6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Technical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issues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,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practical</a:t>
            </a:r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dirty="0" err="1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matters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0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453704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373709"/>
            <a:ext cx="7017545" cy="381000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800" b="1" i="1" u="sng" spc="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Orientation</a:t>
            </a:r>
            <a:r>
              <a:rPr lang="hu-HU" sz="1800" b="1" i="1" u="sng" spc="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800" b="1" i="1" u="sng" spc="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Week</a:t>
            </a:r>
            <a:r>
              <a:rPr lang="hu-HU" sz="1800" b="1" i="1" u="sng" spc="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hu-HU" sz="1800" b="1" i="1" u="sng" spc="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Semester</a:t>
            </a:r>
            <a:r>
              <a:rPr lang="hu-HU" sz="1800" b="1" i="1" u="sng" spc="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starting</a:t>
            </a:r>
            <a:endParaRPr lang="en-US" sz="1800" b="1" i="1" u="sng" spc="2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63227" y="932007"/>
            <a:ext cx="7017545" cy="2477943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lnSpc>
                <a:spcPts val="1800"/>
              </a:lnSpc>
            </a:pPr>
            <a:r>
              <a:rPr lang="hu-HU" sz="1400" dirty="0">
                <a:solidFill>
                  <a:schemeClr val="bg1"/>
                </a:solidFill>
              </a:rPr>
              <a:t>Erasmus+ and </a:t>
            </a:r>
            <a:r>
              <a:rPr lang="hu-HU" sz="1400" dirty="0" err="1">
                <a:solidFill>
                  <a:schemeClr val="bg1"/>
                </a:solidFill>
              </a:rPr>
              <a:t>other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exchange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students</a:t>
            </a:r>
            <a:endParaRPr lang="hu-HU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endParaRPr lang="hu-HU" sz="1400" dirty="0">
              <a:solidFill>
                <a:schemeClr val="bg1"/>
              </a:solidFill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solidFill>
                  <a:schemeClr val="bg1"/>
                </a:solidFill>
              </a:rPr>
              <a:t>Monday</a:t>
            </a:r>
            <a:r>
              <a:rPr lang="en-GB" sz="1400" b="1" dirty="0">
                <a:solidFill>
                  <a:schemeClr val="bg1"/>
                </a:solidFill>
              </a:rPr>
              <a:t>, </a:t>
            </a:r>
            <a:r>
              <a:rPr lang="hu-HU" sz="1400" b="1" dirty="0">
                <a:solidFill>
                  <a:schemeClr val="bg1"/>
                </a:solidFill>
              </a:rPr>
              <a:t>13th </a:t>
            </a:r>
            <a:r>
              <a:rPr lang="hu-HU" sz="1400" b="1" dirty="0" err="1">
                <a:solidFill>
                  <a:schemeClr val="bg1"/>
                </a:solidFill>
              </a:rPr>
              <a:t>February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en-GB" sz="1400" b="1" dirty="0">
                <a:solidFill>
                  <a:schemeClr val="bg1"/>
                </a:solidFill>
              </a:rPr>
              <a:t>20</a:t>
            </a:r>
            <a:r>
              <a:rPr lang="hu-HU" sz="1400" b="1" dirty="0">
                <a:solidFill>
                  <a:schemeClr val="bg1"/>
                </a:solidFill>
              </a:rPr>
              <a:t>23 – </a:t>
            </a:r>
            <a:r>
              <a:rPr lang="hu-HU" sz="1400" b="1" dirty="0" err="1">
                <a:solidFill>
                  <a:schemeClr val="bg1"/>
                </a:solidFill>
              </a:rPr>
              <a:t>Orientation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Week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starts</a:t>
            </a:r>
            <a:r>
              <a:rPr lang="hu-HU" sz="1400" b="1" dirty="0">
                <a:solidFill>
                  <a:schemeClr val="bg1"/>
                </a:solidFill>
              </a:rPr>
              <a:t> - ONLINE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hu-HU" sz="1400" b="1" dirty="0">
                <a:solidFill>
                  <a:schemeClr val="bg1"/>
                </a:solidFill>
              </a:rPr>
              <a:t>20th-26th </a:t>
            </a:r>
            <a:r>
              <a:rPr lang="hu-HU" sz="1400" b="1" dirty="0" err="1">
                <a:solidFill>
                  <a:schemeClr val="bg1"/>
                </a:solidFill>
              </a:rPr>
              <a:t>February</a:t>
            </a:r>
            <a:r>
              <a:rPr lang="hu-HU" sz="1400" b="1" dirty="0">
                <a:solidFill>
                  <a:schemeClr val="bg1"/>
                </a:solidFill>
              </a:rPr>
              <a:t> – Spring </a:t>
            </a:r>
            <a:r>
              <a:rPr lang="hu-HU" sz="1400" b="1" dirty="0" err="1">
                <a:solidFill>
                  <a:schemeClr val="bg1"/>
                </a:solidFill>
              </a:rPr>
              <a:t>holiday</a:t>
            </a:r>
            <a:endParaRPr lang="hu-HU" sz="1400" b="1" dirty="0">
              <a:solidFill>
                <a:schemeClr val="bg1"/>
              </a:solidFill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solidFill>
                  <a:schemeClr val="bg1"/>
                </a:solidFill>
              </a:rPr>
              <a:t>Monday</a:t>
            </a:r>
            <a:r>
              <a:rPr lang="hu-HU" sz="1400" b="1" dirty="0">
                <a:solidFill>
                  <a:schemeClr val="bg1"/>
                </a:solidFill>
              </a:rPr>
              <a:t> 27th </a:t>
            </a:r>
            <a:r>
              <a:rPr lang="hu-HU" sz="1400" b="1" dirty="0" err="1">
                <a:solidFill>
                  <a:schemeClr val="bg1"/>
                </a:solidFill>
              </a:rPr>
              <a:t>February</a:t>
            </a:r>
            <a:r>
              <a:rPr lang="hu-HU" sz="1400" b="1" dirty="0">
                <a:solidFill>
                  <a:schemeClr val="bg1"/>
                </a:solidFill>
              </a:rPr>
              <a:t> 2023 – </a:t>
            </a:r>
            <a:r>
              <a:rPr lang="hu-HU" sz="1400" b="1" dirty="0" err="1">
                <a:solidFill>
                  <a:schemeClr val="bg1"/>
                </a:solidFill>
              </a:rPr>
              <a:t>Classes</a:t>
            </a:r>
            <a:r>
              <a:rPr lang="hu-HU" sz="1400" b="1" dirty="0">
                <a:solidFill>
                  <a:schemeClr val="bg1"/>
                </a:solidFill>
              </a:rPr>
              <a:t> start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chemeClr val="bg1"/>
                </a:solidFill>
              </a:rPr>
              <a:t>Department of International Affairs</a:t>
            </a:r>
            <a:r>
              <a:rPr lang="hu-HU" sz="1400" b="1" dirty="0">
                <a:solidFill>
                  <a:schemeClr val="bg1"/>
                </a:solidFill>
              </a:rPr>
              <a:t> (DIA) – Building A, </a:t>
            </a:r>
            <a:r>
              <a:rPr lang="hu-HU" sz="1400" b="1" dirty="0" err="1">
                <a:solidFill>
                  <a:schemeClr val="bg1"/>
                </a:solidFill>
              </a:rPr>
              <a:t>office</a:t>
            </a:r>
            <a:r>
              <a:rPr lang="hu-HU" sz="1400" b="1" dirty="0">
                <a:solidFill>
                  <a:schemeClr val="bg1"/>
                </a:solidFill>
              </a:rPr>
              <a:t> 44.</a:t>
            </a: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endParaRPr lang="hu-HU" sz="1400" b="1" dirty="0">
              <a:solidFill>
                <a:schemeClr val="bg1"/>
              </a:solidFill>
            </a:endParaRPr>
          </a:p>
          <a:p>
            <a:pPr marL="171450" indent="-171450">
              <a:lnSpc>
                <a:spcPts val="1800"/>
              </a:lnSpc>
              <a:buFont typeface="Arial" panose="020B0604020202020204" pitchFamily="34" charset="0"/>
              <a:buChar char="•"/>
            </a:pPr>
            <a:r>
              <a:rPr lang="hu-HU" sz="1400" b="1" dirty="0" err="1">
                <a:solidFill>
                  <a:schemeClr val="bg1"/>
                </a:solidFill>
              </a:rPr>
              <a:t>Programmes</a:t>
            </a:r>
            <a:r>
              <a:rPr lang="hu-HU" sz="1400" b="1" dirty="0">
                <a:solidFill>
                  <a:schemeClr val="bg1"/>
                </a:solidFill>
              </a:rPr>
              <a:t>: </a:t>
            </a:r>
            <a:r>
              <a:rPr lang="en-US" sz="14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https://www.btk.elte.hu/orientation-week</a:t>
            </a:r>
            <a:endParaRPr lang="en-US" sz="14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4" name="Téglalap 13"/>
          <p:cNvSpPr/>
          <p:nvPr/>
        </p:nvSpPr>
        <p:spPr>
          <a:xfrm>
            <a:off x="2362199" y="3525453"/>
            <a:ext cx="4419600" cy="824197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endParaRPr lang="hu-HU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www.btk.elte.hu</a:t>
            </a:r>
            <a:b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https://www.btk.elte.hu/welcome-to-our-new-students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hu-HU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5257800" y="4670523"/>
            <a:ext cx="3770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2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Useful information for the start of the semester</a:t>
            </a:r>
          </a:p>
        </p:txBody>
      </p:sp>
    </p:spTree>
    <p:extLst>
      <p:ext uri="{BB962C8B-B14F-4D97-AF65-F5344CB8AC3E}">
        <p14:creationId xmlns:p14="http://schemas.microsoft.com/office/powerpoint/2010/main" val="325816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780456" y="929101"/>
            <a:ext cx="7583087" cy="2423549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Chapter </a:t>
            </a:r>
            <a:r>
              <a:rPr lang="hu-HU" sz="32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7</a:t>
            </a:r>
            <a:br>
              <a:rPr lang="en-US" sz="32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</a:br>
            <a:r>
              <a:rPr lang="en-US" sz="32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Documents during the semester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629400" y="4670523"/>
            <a:ext cx="23990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5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39152" y="361950"/>
            <a:ext cx="55256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Guest Student </a:t>
            </a:r>
            <a:r>
              <a:rPr lang="hu-HU" sz="2000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Course</a:t>
            </a:r>
            <a:r>
              <a:rPr lang="hu-HU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Registration</a:t>
            </a:r>
            <a:r>
              <a:rPr lang="en-US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Form</a:t>
            </a: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362189" y="1394686"/>
            <a:ext cx="5029200" cy="2354127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After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arrival</a:t>
            </a:r>
            <a:endParaRPr lang="hu-HU" sz="1800" b="1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Courses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you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could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not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register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yourself</a:t>
            </a:r>
            <a:endParaRPr lang="hu-HU" sz="1800" b="1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Teachers</a:t>
            </a:r>
            <a:r>
              <a:rPr lang="hu-HU" sz="18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’ </a:t>
            </a:r>
            <a:r>
              <a:rPr lang="hu-HU" sz="18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permissions</a:t>
            </a:r>
            <a:endParaRPr lang="hu-HU" sz="1800" b="1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pPr>
              <a:spcBef>
                <a:spcPts val="1000"/>
              </a:spcBef>
            </a:pP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Form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  <a:sym typeface="Wingdings" panose="05000000000000000000" pitchFamily="2" charset="2"/>
              </a:rPr>
              <a:t>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Submit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at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office</a:t>
            </a:r>
            <a:r>
              <a:rPr lang="en-US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personally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until: </a:t>
            </a:r>
          </a:p>
          <a:p>
            <a:r>
              <a:rPr lang="hu-HU" sz="2000" b="1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31st </a:t>
            </a:r>
            <a:r>
              <a:rPr lang="hu-HU" sz="2000" b="1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March</a:t>
            </a:r>
            <a:endParaRPr lang="en-US" sz="2000" b="1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2000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(the sooner-the better!)</a:t>
            </a:r>
          </a:p>
          <a:p>
            <a:endParaRPr lang="en-US" sz="18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29150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929F533-1ED8-4F26-9A82-A2C3AC8A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97" t="12962" r="38333" b="9196"/>
          <a:stretch/>
        </p:blipFill>
        <p:spPr>
          <a:xfrm>
            <a:off x="5982948" y="87594"/>
            <a:ext cx="2932452" cy="434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329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228600" y="209550"/>
            <a:ext cx="8763000" cy="4038600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 parallel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registering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in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system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also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register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list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document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which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can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be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downloaded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website of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Faculty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 download the document: 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GUEST STUDENT FORM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 here.</a:t>
            </a:r>
            <a:endParaRPr kumimoji="0" lang="hu-H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500" dirty="0">
                <a:solidFill>
                  <a:schemeClr val="tx1"/>
                </a:solidFill>
              </a:rPr>
              <a:t>(</a:t>
            </a:r>
            <a:r>
              <a:rPr lang="hu-HU" sz="1500" dirty="0" err="1">
                <a:solidFill>
                  <a:schemeClr val="tx1"/>
                </a:solidFill>
              </a:rPr>
              <a:t>click</a:t>
            </a:r>
            <a:r>
              <a:rPr lang="hu-HU" sz="1500" dirty="0">
                <a:solidFill>
                  <a:schemeClr val="tx1"/>
                </a:solidFill>
              </a:rPr>
              <a:t> </a:t>
            </a:r>
            <a:r>
              <a:rPr lang="hu-HU" sz="1500" dirty="0" err="1">
                <a:solidFill>
                  <a:schemeClr val="tx1"/>
                </a:solidFill>
              </a:rPr>
              <a:t>on</a:t>
            </a:r>
            <a:r>
              <a:rPr lang="hu-HU" sz="1500" dirty="0">
                <a:solidFill>
                  <a:schemeClr val="tx1"/>
                </a:solidFill>
              </a:rPr>
              <a:t> </a:t>
            </a:r>
            <a:r>
              <a:rPr lang="hu-HU" sz="1500" dirty="0" err="1">
                <a:solidFill>
                  <a:schemeClr val="tx1"/>
                </a:solidFill>
              </a:rPr>
              <a:t>Documents</a:t>
            </a:r>
            <a:r>
              <a:rPr lang="hu-HU" sz="1500" dirty="0">
                <a:solidFill>
                  <a:schemeClr val="tx1"/>
                </a:solidFill>
              </a:rPr>
              <a:t>)</a:t>
            </a:r>
            <a:endParaRPr kumimoji="0" lang="hu-H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listed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couldn’t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register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yourself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(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any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reason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like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prerequisite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requirement</a:t>
            </a: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was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full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deadline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was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over…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etc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must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request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instructor’s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/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lecturer’s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approval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hu-HU" sz="15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signature</a:t>
            </a:r>
            <a:r>
              <a:rPr kumimoji="0" lang="hu-HU" sz="15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take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part in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approval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should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be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requested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by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teacher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ask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teacher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sign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Guest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Once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have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gathered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signatures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on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Guest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bring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Form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administrative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coordinator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building A,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office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44. 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hu-HU" sz="1500" dirty="0">
                <a:solidFill>
                  <a:schemeClr val="tx1"/>
                </a:solidFill>
                <a:latin typeface="+mj-lt"/>
              </a:rPr>
              <a:t>The 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Guest Student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Course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Registration</a:t>
            </a:r>
            <a:r>
              <a:rPr lang="en-US" sz="1500" dirty="0">
                <a:solidFill>
                  <a:schemeClr val="tx1"/>
                </a:solidFill>
                <a:latin typeface="+mj-lt"/>
              </a:rPr>
              <a:t> Form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has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to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be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signed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by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your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academic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coordinator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at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end,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before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you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submit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to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500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hu-HU" sz="1500" dirty="0">
                <a:solidFill>
                  <a:schemeClr val="tx1"/>
                </a:solidFill>
                <a:latin typeface="+mj-lt"/>
              </a:rPr>
              <a:t> DIA Office</a:t>
            </a:r>
            <a:endParaRPr kumimoji="0" lang="hu-HU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Deadline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: 31st </a:t>
            </a:r>
            <a:r>
              <a:rPr kumimoji="0" lang="hu-HU" sz="15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March</a:t>
            </a:r>
            <a:r>
              <a:rPr kumimoji="0" lang="hu-HU" sz="15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!</a:t>
            </a: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à"/>
              <a:defRPr/>
            </a:pP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Maybe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by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some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sym typeface="Wingdings" panose="05000000000000000000" pitchFamily="2" charset="2"/>
              </a:rPr>
              <a:t> of </a:t>
            </a:r>
            <a:r>
              <a:rPr kumimoji="0" lang="en-GB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courses offered by the School of English and American Studies (SEAS)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need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ask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signature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from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5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teachers</a:t>
            </a:r>
            <a:r>
              <a:rPr kumimoji="0" lang="hu-HU" sz="15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456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39152" y="361950"/>
            <a:ext cx="55256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Guest Student </a:t>
            </a:r>
            <a:r>
              <a:rPr lang="hu-HU" sz="2000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Course</a:t>
            </a:r>
            <a:r>
              <a:rPr lang="hu-HU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2000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Registration</a:t>
            </a:r>
            <a:r>
              <a:rPr lang="en-US" sz="2000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Form</a:t>
            </a: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09600" y="1587928"/>
            <a:ext cx="4800600" cy="1907114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Let’s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 re-</a:t>
            </a:r>
            <a:r>
              <a:rPr lang="hu-HU" sz="2000" b="1" u="sng" dirty="0" err="1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check</a:t>
            </a:r>
            <a:r>
              <a:rPr lang="hu-HU" sz="2000" b="1" u="sng" dirty="0">
                <a:solidFill>
                  <a:schemeClr val="tx1"/>
                </a:solidFill>
                <a:ea typeface="Open Sans" panose="020B0604020202020204" charset="0"/>
                <a:cs typeface="Open Sans" panose="020B0604020202020204" charset="0"/>
              </a:rPr>
              <a:t>:</a:t>
            </a:r>
            <a:endParaRPr lang="en-US" sz="20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endParaRPr lang="en-US" sz="18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4929F533-1ED8-4F26-9A82-A2C3AC8AFE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097" t="12962" r="38333" b="9196"/>
          <a:stretch/>
        </p:blipFill>
        <p:spPr>
          <a:xfrm>
            <a:off x="5675652" y="89394"/>
            <a:ext cx="3352800" cy="496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152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38898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Learning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Agreement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(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for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Erasmus+)</a:t>
            </a:r>
            <a:endParaRPr lang="en-US" sz="1100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Always the </a:t>
            </a:r>
            <a:r>
              <a:rPr kumimoji="0" lang="hu-HU" sz="20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academic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coordinators</a:t>
            </a:r>
            <a:r>
              <a:rPr kumimoji="0" lang="hu-HU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20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are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sign</a:t>
            </a:r>
            <a:r>
              <a:rPr kumimoji="0" lang="hu-HU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ing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the document</a:t>
            </a:r>
            <a:br>
              <a:rPr kumimoji="0" lang="hu-HU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(not </a:t>
            </a:r>
            <a:r>
              <a:rPr kumimoji="0" lang="hu-HU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Lilla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or Sándor!)</a:t>
            </a:r>
            <a:endParaRPr kumimoji="0" lang="en-GB" sz="2000" b="0" i="1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Before the mobility 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part: if it is not signed yet, have it signed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During the mobility 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part: if your courses change compared with the </a:t>
            </a:r>
            <a:r>
              <a:rPr kumimoji="0" lang="en-GB" sz="20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Before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part, fill it in, and have it signed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1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After the mobility</a:t>
            </a: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: only necessary if your home university requests it</a:t>
            </a:r>
            <a:endParaRPr kumimoji="0" lang="hu-HU" sz="2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2000" dirty="0">
                <a:solidFill>
                  <a:schemeClr val="tx1"/>
                </a:solidFill>
              </a:rPr>
              <a:t>List of </a:t>
            </a:r>
            <a:r>
              <a:rPr lang="hu-HU" sz="2000" dirty="0" err="1">
                <a:solidFill>
                  <a:schemeClr val="tx1"/>
                </a:solidFill>
              </a:rPr>
              <a:t>the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academic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hu-HU" sz="2000" dirty="0" err="1">
                <a:solidFill>
                  <a:schemeClr val="tx1"/>
                </a:solidFill>
              </a:rPr>
              <a:t>coordinators</a:t>
            </a:r>
            <a:r>
              <a:rPr lang="hu-HU" sz="2000" dirty="0">
                <a:solidFill>
                  <a:schemeClr val="tx1"/>
                </a:solidFill>
              </a:rPr>
              <a:t>: </a:t>
            </a:r>
            <a:endParaRPr kumimoji="0" lang="hu-HU" sz="20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https://www.btk.elte.hu/erasmus_academic_coordinators   </a:t>
            </a:r>
            <a:endParaRPr kumimoji="0" lang="en-GB" sz="2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124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Confirmation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of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Arrival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(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for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 Erasmus+)</a:t>
            </a:r>
            <a:endParaRPr lang="en-US" sz="500" u="sng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23900" y="939034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Please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form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given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home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download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home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website.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signature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this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document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requested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only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person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administrative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coordinator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DIA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office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after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arrival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dirty="0">
                <a:solidFill>
                  <a:schemeClr val="tx1"/>
                </a:solidFill>
                <a:latin typeface="+mj-lt"/>
              </a:rPr>
              <a:t>For the signature on the Certificate of Arrival please contact in person the DIA office during the office hours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even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without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booking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an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appointment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on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the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first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academic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week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. 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800" dirty="0">
                <a:solidFill>
                  <a:schemeClr val="tx1"/>
                </a:solidFill>
                <a:latin typeface="+mj-lt"/>
              </a:rPr>
              <a:t>AFTER 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3rd </a:t>
            </a:r>
            <a:r>
              <a:rPr lang="hu-HU" sz="1800" dirty="0" err="1">
                <a:solidFill>
                  <a:schemeClr val="tx1"/>
                </a:solidFill>
                <a:latin typeface="+mj-lt"/>
              </a:rPr>
              <a:t>March</a:t>
            </a:r>
            <a:r>
              <a:rPr lang="hu-HU" sz="1800" dirty="0">
                <a:solidFill>
                  <a:schemeClr val="tx1"/>
                </a:solidFill>
                <a:latin typeface="+mj-lt"/>
              </a:rPr>
              <a:t>, in o</a:t>
            </a:r>
            <a:r>
              <a:rPr lang="en-GB" sz="1800" dirty="0" err="1">
                <a:solidFill>
                  <a:schemeClr val="tx1"/>
                </a:solidFill>
                <a:latin typeface="+mj-lt"/>
              </a:rPr>
              <a:t>rder</a:t>
            </a:r>
            <a:r>
              <a:rPr lang="en-GB" sz="1800" dirty="0">
                <a:solidFill>
                  <a:schemeClr val="tx1"/>
                </a:solidFill>
                <a:latin typeface="+mj-lt"/>
              </a:rPr>
              <a:t> to visit the DIA office in person: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Please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book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appointment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kronosz.elte.hu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427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Documents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before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leaving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1.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Transcript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Records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Certificate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Attendance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Stay</a:t>
            </a:r>
            <a:r>
              <a:rPr kumimoji="0" lang="hu-H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/</a:t>
            </a:r>
            <a:r>
              <a:rPr kumimoji="0" lang="hu-HU" sz="2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Departure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8287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Transcript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Records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Transcript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Records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issued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Department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of International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Affairs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(DIA) and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generated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system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Make sure that all your grades are recorded in the N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eptun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system before your departure so that we can issue your official Transcript of Records.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When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all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marks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are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vidible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in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write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us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 email and t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he signed document will be electronically sent to your email address. </a:t>
            </a:r>
            <a:endParaRPr kumimoji="0" lang="hu-HU" sz="1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421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Confirmation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Stay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/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Certificate</a:t>
            </a:r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Attendance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download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website.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personally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ELTE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more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information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before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examination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hu-HU" sz="1800" dirty="0">
              <a:solidFill>
                <a:schemeClr val="tx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PERSONALLY,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never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earlier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than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10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days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before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your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departure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!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7874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205843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hu-HU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ELTE Caesar account (IIG ID) &amp; email </a:t>
            </a:r>
            <a:r>
              <a:rPr kumimoji="0" lang="hu-HU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address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762000" y="742950"/>
            <a:ext cx="7686378" cy="3767136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Benefits</a:t>
            </a:r>
            <a:r>
              <a:rPr kumimoji="0" lang="hu-HU" sz="14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ELTE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WIFI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access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to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MS Office 365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 official letters are sent to the ELTE email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No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problem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with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Hotmail, Yahoo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mails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via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Outlook,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your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emails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are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available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on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every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hu-H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device</a:t>
            </a:r>
            <a:endParaRPr kumimoji="0" lang="hu-H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access to Microsoft Teams</a:t>
            </a:r>
          </a:p>
          <a:p>
            <a:pPr marL="285750" marR="0" lvl="0" indent="-285750" algn="l" defTabSz="914400" rtl="0" eaLnBrk="1" fontAlgn="auto" latinLnBrk="0" hangingPunct="1"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</a:t>
            </a:r>
            <a:r>
              <a:rPr kumimoji="0" lang="en-US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tep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-by-step </a:t>
            </a:r>
            <a:r>
              <a:rPr kumimoji="0" lang="en-US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guid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</a:t>
            </a:r>
            <a:r>
              <a:rPr kumimoji="0" lang="hu-H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kumimoji="0" lang="hu-HU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https://www.elte.hu/en/it-support</a:t>
            </a:r>
            <a:endParaRPr kumimoji="0" lang="hu-HU" sz="1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dirty="0">
                <a:solidFill>
                  <a:schemeClr val="tx1"/>
                </a:solidFill>
                <a:latin typeface="+mj-lt"/>
              </a:rPr>
              <a:t>IIG ID can be required </a:t>
            </a:r>
            <a:r>
              <a:rPr lang="en-US" sz="1400" b="1" dirty="0">
                <a:solidFill>
                  <a:srgbClr val="0070C0"/>
                </a:solidFill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here</a:t>
            </a:r>
            <a:r>
              <a:rPr lang="en-US" sz="1400" b="1" dirty="0">
                <a:solidFill>
                  <a:srgbClr val="0070C0"/>
                </a:solidFill>
                <a:latin typeface="+mj-lt"/>
              </a:rPr>
              <a:t>.</a:t>
            </a:r>
            <a:endParaRPr lang="hu-HU" sz="1400" b="1" dirty="0">
              <a:solidFill>
                <a:srgbClr val="0070C0"/>
              </a:solidFill>
              <a:latin typeface="+mj-lt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When you get your ELTE email address, do not forget to register it in </a:t>
            </a:r>
            <a:r>
              <a:rPr kumimoji="0" lang="hu-HU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the</a:t>
            </a:r>
            <a:r>
              <a:rPr kumimoji="0" lang="hu-HU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1400" b="1" i="0" u="sng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Neptun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system: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Log in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Neptun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Go to the My data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on Contact information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Click on New Email address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Type your email address and click on the save button.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Enjoy your brand new, personalized ELTE email address!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hu-HU" sz="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6324600" y="4670523"/>
            <a:ext cx="27038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Ch7</a:t>
            </a:r>
            <a:r>
              <a:rPr lang="hu-HU" sz="1400" b="1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Docs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during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the</a:t>
            </a:r>
            <a:r>
              <a:rPr lang="hu-HU" sz="1400" b="1" dirty="0">
                <a:solidFill>
                  <a:schemeClr val="bg1"/>
                </a:solidFill>
              </a:rPr>
              <a:t> </a:t>
            </a:r>
            <a:r>
              <a:rPr lang="hu-HU" sz="1400" b="1" dirty="0" err="1">
                <a:solidFill>
                  <a:schemeClr val="bg1"/>
                </a:solidFill>
              </a:rPr>
              <a:t>semester</a:t>
            </a:r>
            <a:endParaRPr lang="en-US" sz="1400" dirty="0">
              <a:solidFill>
                <a:schemeClr val="bg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A887BBED-AC61-43D6-A6E7-6EF45DC7A414}"/>
              </a:ext>
            </a:extLst>
          </p:cNvPr>
          <p:cNvSpPr txBox="1"/>
          <p:nvPr/>
        </p:nvSpPr>
        <p:spPr>
          <a:xfrm>
            <a:off x="5774809" y="1312803"/>
            <a:ext cx="21107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="1" dirty="0" err="1"/>
              <a:t>Compulsory</a:t>
            </a:r>
            <a:r>
              <a:rPr lang="hu-HU" sz="2800" b="1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3768181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EB3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" y="4537040"/>
            <a:ext cx="9144000" cy="628650"/>
          </a:xfrm>
          <a:prstGeom prst="rect">
            <a:avLst/>
          </a:prstGeom>
        </p:spPr>
      </p:pic>
      <p:sp>
        <p:nvSpPr>
          <p:cNvPr id="9" name="Téglalap 8"/>
          <p:cNvSpPr/>
          <p:nvPr/>
        </p:nvSpPr>
        <p:spPr>
          <a:xfrm>
            <a:off x="1063227" y="373709"/>
            <a:ext cx="7017545" cy="381000"/>
          </a:xfrm>
          <a:prstGeom prst="rect">
            <a:avLst/>
          </a:prstGeom>
          <a:solidFill>
            <a:srgbClr val="C8C9C7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800" b="1" i="1" u="sng" spc="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Orientation</a:t>
            </a:r>
            <a:r>
              <a:rPr lang="hu-HU" sz="1800" b="1" i="1" u="sng" spc="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800" b="1" i="1" u="sng" spc="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Week</a:t>
            </a:r>
            <a:r>
              <a:rPr lang="hu-HU" sz="1800" b="1" i="1" u="sng" spc="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&amp; </a:t>
            </a:r>
            <a:r>
              <a:rPr lang="hu-HU" sz="1800" b="1" i="1" u="sng" spc="2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Semester</a:t>
            </a:r>
            <a:r>
              <a:rPr lang="hu-HU" sz="1800" b="1" i="1" u="sng" spc="2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 starting</a:t>
            </a:r>
            <a:endParaRPr lang="en-US" sz="1800" b="1" i="1" u="sng" spc="2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063227" y="932007"/>
            <a:ext cx="7090173" cy="3468543"/>
          </a:xfrm>
          <a:prstGeom prst="rect">
            <a:avLst/>
          </a:prstGeom>
          <a:solidFill>
            <a:srgbClr val="9A3324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hu-HU" sz="18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>
              <a:lnSpc>
                <a:spcPts val="1800"/>
              </a:lnSpc>
            </a:pPr>
            <a:r>
              <a:rPr lang="hu-HU" sz="1400" dirty="0">
                <a:solidFill>
                  <a:schemeClr val="bg1"/>
                </a:solidFill>
              </a:rPr>
              <a:t>Erasmus+ and </a:t>
            </a:r>
            <a:r>
              <a:rPr lang="hu-HU" sz="1400" dirty="0" err="1">
                <a:solidFill>
                  <a:schemeClr val="bg1"/>
                </a:solidFill>
              </a:rPr>
              <a:t>other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exchange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students</a:t>
            </a:r>
            <a:endParaRPr lang="hu-HU" sz="1400" dirty="0">
              <a:solidFill>
                <a:schemeClr val="bg1"/>
              </a:solidFill>
            </a:endParaRPr>
          </a:p>
          <a:p>
            <a:pPr>
              <a:lnSpc>
                <a:spcPts val="1800"/>
              </a:lnSpc>
            </a:pPr>
            <a:endParaRPr lang="hu-HU" sz="1400" dirty="0">
              <a:solidFill>
                <a:schemeClr val="bg1"/>
              </a:solidFill>
            </a:endParaRPr>
          </a:p>
          <a:p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If you arrive to Budapest earlier than 27th February: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The University buildings are closed, but 2 times for 2-2 hours a week we open for being able to sign your </a:t>
            </a:r>
            <a:r>
              <a:rPr lang="en-US" sz="1400" b="1" dirty="0">
                <a:ea typeface="Open Sans" panose="020B0604020202020204" charset="0"/>
                <a:cs typeface="Open Sans" panose="020B0604020202020204" charset="0"/>
              </a:rPr>
              <a:t>Certificate of Arrival </a:t>
            </a: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document (you should bring with yourself, your home University provides you) and give you</a:t>
            </a:r>
            <a:r>
              <a:rPr lang="en-US" sz="1400" b="1" dirty="0">
                <a:ea typeface="Open Sans" panose="020B0604020202020204" charset="0"/>
                <a:cs typeface="Open Sans" panose="020B0604020202020204" charset="0"/>
              </a:rPr>
              <a:t> Student Status Certificate </a:t>
            </a: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(</a:t>
            </a:r>
            <a:r>
              <a:rPr lang="hu-HU" sz="1400" dirty="0">
                <a:ea typeface="Open Sans" panose="020B0604020202020204" charset="0"/>
                <a:cs typeface="Open Sans" panose="020B0604020202020204" charset="0"/>
              </a:rPr>
              <a:t> for </a:t>
            </a: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arranging your </a:t>
            </a:r>
            <a:r>
              <a:rPr lang="hu-HU" sz="1400" dirty="0">
                <a:ea typeface="Open Sans" panose="020B0604020202020204" charset="0"/>
                <a:cs typeface="Open Sans" panose="020B0604020202020204" charset="0"/>
              </a:rPr>
              <a:t>D-</a:t>
            </a: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visa process)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Opening Hours: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13th February, Monday: 9-11 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16th February, Thursday: 2-4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20th February, Monday: 9-11 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23th February, Thursday: 2-4 PM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Venue (Address): 1088, Budapest, </a:t>
            </a:r>
            <a:r>
              <a:rPr lang="en-US" sz="1400" dirty="0" err="1">
                <a:ea typeface="Open Sans" panose="020B0604020202020204" charset="0"/>
                <a:cs typeface="Open Sans" panose="020B0604020202020204" charset="0"/>
              </a:rPr>
              <a:t>Múzeum</a:t>
            </a: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 </a:t>
            </a:r>
            <a:r>
              <a:rPr lang="en-US" sz="1400" dirty="0" err="1">
                <a:ea typeface="Open Sans" panose="020B0604020202020204" charset="0"/>
                <a:cs typeface="Open Sans" panose="020B0604020202020204" charset="0"/>
              </a:rPr>
              <a:t>körút</a:t>
            </a:r>
            <a:r>
              <a:rPr lang="en-US" sz="1400" dirty="0">
                <a:ea typeface="Open Sans" panose="020B0604020202020204" charset="0"/>
                <a:cs typeface="Open Sans" panose="020B0604020202020204" charset="0"/>
              </a:rPr>
              <a:t> 4. Building A, ground floor, room 44.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5257800" y="4670523"/>
            <a:ext cx="37706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spc="20" dirty="0">
                <a:solidFill>
                  <a:schemeClr val="bg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Useful information for the start of the semester</a:t>
            </a:r>
          </a:p>
        </p:txBody>
      </p:sp>
    </p:spTree>
    <p:extLst>
      <p:ext uri="{BB962C8B-B14F-4D97-AF65-F5344CB8AC3E}">
        <p14:creationId xmlns:p14="http://schemas.microsoft.com/office/powerpoint/2010/main" val="35018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42900" y="209550"/>
            <a:ext cx="8458200" cy="411389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>
                <a:solidFill>
                  <a:schemeClr val="tx1"/>
                </a:solidFill>
              </a:rPr>
              <a:t>Chapter</a:t>
            </a:r>
            <a:r>
              <a:rPr lang="hu-HU" sz="3200" b="1" dirty="0">
                <a:solidFill>
                  <a:schemeClr val="tx1"/>
                </a:solidFill>
              </a:rPr>
              <a:t> 8</a:t>
            </a:r>
          </a:p>
          <a:p>
            <a:pPr algn="just"/>
            <a:endParaRPr lang="hu-HU" sz="3200" b="1" dirty="0">
              <a:solidFill>
                <a:schemeClr val="tx1"/>
              </a:solidFill>
            </a:endParaRPr>
          </a:p>
          <a:p>
            <a:pPr algn="ctr"/>
            <a:r>
              <a:rPr lang="hu-HU" sz="3200" b="1" dirty="0" err="1">
                <a:solidFill>
                  <a:schemeClr val="tx1"/>
                </a:solidFill>
              </a:rPr>
              <a:t>Courses</a:t>
            </a:r>
            <a:r>
              <a:rPr lang="hu-HU" sz="3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6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53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Departmental coordinators</a:t>
            </a:r>
          </a:p>
        </p:txBody>
      </p:sp>
      <p:sp>
        <p:nvSpPr>
          <p:cNvPr id="8" name="Téglalap 7"/>
          <p:cNvSpPr/>
          <p:nvPr/>
        </p:nvSpPr>
        <p:spPr>
          <a:xfrm>
            <a:off x="304800" y="1194932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With study issues, always contact your </a:t>
            </a:r>
            <a:r>
              <a:rPr kumimoji="0" lang="en-GB" sz="1800" b="1" i="0" u="sng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academic coordinator</a:t>
            </a:r>
            <a:r>
              <a:rPr kumimoji="0" lang="en-GB" sz="1800" b="1" i="0" u="sng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(teacher, academic staff member of the department/institute, who confirmed your acceptance and LA)</a:t>
            </a:r>
          </a:p>
          <a:p>
            <a:pPr algn="ctr"/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Available courses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We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are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having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a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new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system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for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searching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subjects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.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This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is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link: </a:t>
            </a:r>
            <a:r>
              <a:rPr lang="hu-HU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https://neptun.elte.hu/MobilityCourses</a:t>
            </a: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you still need assistance ask for help from your administrative coordinator </a:t>
            </a:r>
            <a:b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hu-HU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Lilla 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Sándor </a:t>
            </a:r>
            <a:r>
              <a:rPr kumimoji="0" lang="en-GB" sz="18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)</a:t>
            </a: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601574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726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How to sign up for the courses?</a:t>
            </a:r>
          </a:p>
        </p:txBody>
      </p:sp>
      <p:sp>
        <p:nvSpPr>
          <p:cNvPr id="8" name="Téglalap 7"/>
          <p:cNvSpPr/>
          <p:nvPr/>
        </p:nvSpPr>
        <p:spPr>
          <a:xfrm>
            <a:off x="533400" y="1177163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 can sign up for your courses in </a:t>
            </a:r>
            <a:r>
              <a:rPr kumimoji="0" lang="en-GB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system.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Do not worry if you cannot register for one or more courses because of a course prerequisite obligation or if you miss the registration deadline. </a:t>
            </a:r>
            <a:r>
              <a:rPr kumimoji="0" lang="hu-H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Lilla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and Sándor will register the course in</a:t>
            </a:r>
            <a:r>
              <a:rPr kumimoji="0" lang="hu-H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your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GB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but you must present the teacher’s signature and correct course code on the Guest Form</a:t>
            </a:r>
            <a:r>
              <a:rPr lang="hu-HU" sz="1600" dirty="0">
                <a:solidFill>
                  <a:schemeClr val="tx1"/>
                </a:solidFill>
              </a:rPr>
              <a:t>.</a:t>
            </a:r>
            <a:r>
              <a:rPr kumimoji="0" lang="hu-HU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tutorial film: please copy, paste the link into you</a:t>
            </a:r>
            <a:r>
              <a:rPr lang="en-GB" sz="1600" dirty="0">
                <a:solidFill>
                  <a:schemeClr val="tx1"/>
                </a:solidFill>
              </a:rPr>
              <a:t>r web browser to access the site:</a:t>
            </a:r>
            <a:endParaRPr kumimoji="0" lang="en-GB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hlinkClick r:id="rId3"/>
              </a:rPr>
              <a:t>https://www.btk.elte.hu/media/f6/76/c6c39ebe6beb04f10ce392110e83efb47648c17aecef594d0dacddee3aed/Neptun%20tutorial.mp4</a:t>
            </a:r>
            <a:endParaRPr kumimoji="0" lang="hu-HU" sz="1600" b="0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600" dirty="0">
                <a:solidFill>
                  <a:schemeClr val="tx1"/>
                </a:solidFill>
              </a:rPr>
              <a:t>(More </a:t>
            </a:r>
            <a:r>
              <a:rPr lang="hu-HU" sz="1600" dirty="0" err="1">
                <a:solidFill>
                  <a:schemeClr val="tx1"/>
                </a:solidFill>
              </a:rPr>
              <a:t>details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about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the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course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registration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soon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at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the</a:t>
            </a:r>
            <a:r>
              <a:rPr lang="hu-HU" sz="1600" dirty="0">
                <a:solidFill>
                  <a:schemeClr val="tx1"/>
                </a:solidFill>
              </a:rPr>
              <a:t> end of </a:t>
            </a:r>
            <a:r>
              <a:rPr lang="hu-HU" sz="1600" dirty="0" err="1">
                <a:solidFill>
                  <a:schemeClr val="tx1"/>
                </a:solidFill>
              </a:rPr>
              <a:t>the</a:t>
            </a:r>
            <a:r>
              <a:rPr lang="hu-HU" sz="1600" dirty="0">
                <a:solidFill>
                  <a:schemeClr val="tx1"/>
                </a:solidFill>
              </a:rPr>
              <a:t> </a:t>
            </a:r>
            <a:r>
              <a:rPr lang="hu-HU" sz="1600" dirty="0" err="1">
                <a:solidFill>
                  <a:schemeClr val="tx1"/>
                </a:solidFill>
              </a:rPr>
              <a:t>presentation</a:t>
            </a:r>
            <a:r>
              <a:rPr lang="hu-HU" sz="1600" dirty="0">
                <a:solidFill>
                  <a:schemeClr val="tx1"/>
                </a:solidFill>
              </a:rPr>
              <a:t>.)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6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hu-HU" sz="1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Q&amp;A: </a:t>
            </a:r>
            <a:r>
              <a:rPr kumimoji="0" lang="hu-HU" sz="1600" b="1" i="0" u="none" strike="noStrike" kern="1200" cap="none" spc="0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Friday</a:t>
            </a:r>
            <a:r>
              <a:rPr kumimoji="0" lang="hu-HU" sz="1600" b="1" i="0" u="none" strike="noStrike" kern="120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10 AM</a:t>
            </a:r>
            <a:endParaRPr kumimoji="0" lang="en-GB" sz="1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601574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E3A6048-F6B8-43FF-A2C0-D57D0FB34C2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99" b="13022"/>
          <a:stretch/>
        </p:blipFill>
        <p:spPr>
          <a:xfrm>
            <a:off x="7283246" y="126217"/>
            <a:ext cx="1632154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2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Hungarian Language Courses for Erasmus+ and other exchange students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20015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Details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</a:t>
            </a:r>
          </a:p>
          <a:p>
            <a:pPr algn="ctr"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1800" b="1" dirty="0">
                <a:solidFill>
                  <a:schemeClr val="tx1"/>
                </a:solidFill>
                <a:latin typeface="+mj-lt"/>
              </a:rPr>
              <a:t>General Hungarian language course I.</a:t>
            </a:r>
            <a:r>
              <a:rPr lang="hu-HU" sz="1800" b="1" dirty="0">
                <a:solidFill>
                  <a:schemeClr val="tx1"/>
                </a:solidFill>
                <a:latin typeface="+mj-lt"/>
              </a:rPr>
              <a:t> / II.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800" b="1" dirty="0">
                <a:solidFill>
                  <a:schemeClr val="tx1"/>
                </a:solidFill>
                <a:latin typeface="+mj-lt"/>
                <a:hlinkClick r:id="rId3" tooltip="https://www.btk.elte.hu/hungarian-language-course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https://www.btk.elte.hu/hungarian-language-courses </a:t>
            </a:r>
            <a:endParaRPr lang="hu-HU" sz="1800" b="1" dirty="0">
              <a:solidFill>
                <a:schemeClr val="tx1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Contact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: 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hungarian_course@elte.hu</a:t>
            </a: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u-HU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800" b="1" dirty="0" err="1">
                <a:solidFill>
                  <a:schemeClr val="tx1"/>
                </a:solidFill>
                <a:latin typeface="+mj-lt"/>
              </a:rPr>
              <a:t>Registration</a:t>
            </a:r>
            <a:r>
              <a:rPr lang="hu-HU" sz="18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hu-HU" sz="1800" b="1" dirty="0" err="1">
                <a:solidFill>
                  <a:schemeClr val="tx1"/>
                </a:solidFill>
                <a:latin typeface="+mj-lt"/>
              </a:rPr>
              <a:t>from</a:t>
            </a:r>
            <a:r>
              <a:rPr lang="hu-HU" sz="1800" b="1" dirty="0">
                <a:solidFill>
                  <a:schemeClr val="tx1"/>
                </a:solidFill>
                <a:latin typeface="+mj-lt"/>
              </a:rPr>
              <a:t> 20th </a:t>
            </a:r>
            <a:r>
              <a:rPr lang="hu-HU" sz="1800" b="1" dirty="0" err="1">
                <a:solidFill>
                  <a:schemeClr val="tx1"/>
                </a:solidFill>
                <a:latin typeface="+mj-lt"/>
              </a:rPr>
              <a:t>February</a:t>
            </a:r>
            <a:r>
              <a:rPr lang="hu-HU" sz="1800" b="1" dirty="0">
                <a:solidFill>
                  <a:schemeClr val="tx1"/>
                </a:solidFill>
                <a:latin typeface="+mj-lt"/>
              </a:rPr>
              <a:t> 8 AM – </a:t>
            </a:r>
            <a:r>
              <a:rPr lang="hu-HU" sz="1800" b="1" dirty="0" err="1">
                <a:solidFill>
                  <a:schemeClr val="tx1"/>
                </a:solidFill>
                <a:latin typeface="+mj-lt"/>
              </a:rPr>
              <a:t>on</a:t>
            </a:r>
            <a:r>
              <a:rPr lang="hu-HU" sz="1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hu-HU" sz="1800" b="1" dirty="0" err="1">
                <a:solidFill>
                  <a:schemeClr val="tx1"/>
                </a:solidFill>
                <a:latin typeface="+mj-lt"/>
              </a:rPr>
              <a:t>Neptun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601574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9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38366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Sport courses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sign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up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sport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in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system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can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choose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other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offered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BEAC (Budapest University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Athletic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Club).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You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have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pay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all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of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via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/Q-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space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official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fee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: 6000 HUF)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Please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ask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trainers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if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is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any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other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fee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be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paid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,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apart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official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fee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indicated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by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Neptun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respective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course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!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More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info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https://www.beac.hu/in-english/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601574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8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Courses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101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342900" y="209550"/>
            <a:ext cx="8458200" cy="411389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b="1" dirty="0" err="1">
                <a:solidFill>
                  <a:schemeClr val="tx1"/>
                </a:solidFill>
              </a:rPr>
              <a:t>Chapter</a:t>
            </a:r>
            <a:r>
              <a:rPr lang="hu-HU" sz="3200" b="1" dirty="0">
                <a:solidFill>
                  <a:schemeClr val="tx1"/>
                </a:solidFill>
              </a:rPr>
              <a:t> 9</a:t>
            </a:r>
          </a:p>
          <a:p>
            <a:pPr algn="just"/>
            <a:endParaRPr lang="hu-HU" sz="3200" b="1" dirty="0">
              <a:solidFill>
                <a:schemeClr val="tx1"/>
              </a:solidFill>
            </a:endParaRPr>
          </a:p>
          <a:p>
            <a:pPr algn="ctr"/>
            <a:r>
              <a:rPr lang="hu-HU" sz="3200" b="1" dirty="0" err="1">
                <a:solidFill>
                  <a:schemeClr val="tx1"/>
                </a:solidFill>
              </a:rPr>
              <a:t>Course</a:t>
            </a:r>
            <a:r>
              <a:rPr lang="hu-HU" sz="3200" b="1" dirty="0">
                <a:solidFill>
                  <a:schemeClr val="tx1"/>
                </a:solidFill>
              </a:rPr>
              <a:t> </a:t>
            </a:r>
            <a:r>
              <a:rPr lang="hu-HU" sz="3200" b="1" dirty="0" err="1">
                <a:solidFill>
                  <a:schemeClr val="tx1"/>
                </a:solidFill>
              </a:rPr>
              <a:t>registration</a:t>
            </a:r>
            <a:r>
              <a:rPr lang="hu-HU" sz="3200" b="1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26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use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?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33400" y="971107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First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of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all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,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you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need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to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be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able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to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log in.</a:t>
            </a:r>
          </a:p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You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got a </a:t>
            </a:r>
            <a:r>
              <a:rPr lang="hu-HU" sz="14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Neptun</a:t>
            </a:r>
            <a:r>
              <a:rPr lang="hu-HU" sz="1400" b="1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b="1" dirty="0" err="1">
                <a:solidFill>
                  <a:schemeClr val="tx1"/>
                </a:solidFill>
                <a:latin typeface="Garamond" panose="02020404030301010803" pitchFamily="18" charset="0"/>
              </a:rPr>
              <a:t>code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: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combination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of 6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digits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/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letters</a:t>
            </a:r>
            <a:endParaRPr lang="hu-HU" sz="1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pPr algn="just"/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To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be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able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latin typeface="Garamond" panose="02020404030301010803" pitchFamily="18" charset="0"/>
              </a:rPr>
              <a:t>to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log in, </a:t>
            </a:r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generate your own password on the </a:t>
            </a: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website of our </a:t>
            </a:r>
            <a:r>
              <a:rPr lang="en-US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Quaestura</a:t>
            </a: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Information Office </a:t>
            </a:r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(</a:t>
            </a:r>
            <a:r>
              <a:rPr lang="en-US" sz="1400" b="1" u="sng" dirty="0">
                <a:solidFill>
                  <a:srgbClr val="C00000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https://qter.elte.hu/UjJelszo.aspx</a:t>
            </a:r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).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 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Please, read the instructions in the </a:t>
            </a:r>
            <a:r>
              <a:rPr lang="en-US" sz="1400" b="1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Neptun</a:t>
            </a:r>
            <a:r>
              <a:rPr lang="en-US" sz="1400" b="1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code email!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It is essential to generate a new password and enter the system before you register for the university.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1400" u="sng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What will you need for generating a new password?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lvl="0" indent="-342900" algn="just">
              <a:buFont typeface="Garamond" panose="02020404030301010803" pitchFamily="18" charset="0"/>
              <a:buChar char="-"/>
            </a:pP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Your mother’s birth name (in Hungarian format: Family name first, then First name second, only the first letters are capital letters. </a:t>
            </a:r>
            <a:r>
              <a:rPr lang="en-US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ie</a:t>
            </a: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: Anna Smith will be: Smith Anna)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lvl="0" indent="-342900" algn="just">
              <a:buFont typeface="Garamond" panose="02020404030301010803" pitchFamily="18" charset="0"/>
              <a:buChar char="-"/>
            </a:pP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Zip code of permanent address</a:t>
            </a:r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marL="342900" lvl="0" indent="-342900" algn="just">
              <a:buFont typeface="Garamond" panose="02020404030301010803" pitchFamily="18" charset="0"/>
              <a:buChar char="-"/>
            </a:pP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Passport number (or ID number, if you don’t have passport)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–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what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you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gave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in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the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registration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 </a:t>
            </a:r>
            <a:r>
              <a:rPr lang="hu-HU" sz="1400" dirty="0" err="1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form</a:t>
            </a:r>
            <a:r>
              <a:rPr lang="hu-HU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!</a:t>
            </a:r>
          </a:p>
          <a:p>
            <a:pPr lvl="0" algn="just"/>
            <a:endParaRPr lang="hu-HU" sz="1400" dirty="0">
              <a:solidFill>
                <a:schemeClr val="tx1"/>
              </a:solidFill>
              <a:effectLst/>
              <a:latin typeface="Garamond" panose="02020404030301010803" pitchFamily="18" charset="0"/>
              <a:ea typeface="Garamond" panose="02020404030301010803" pitchFamily="18" charset="0"/>
              <a:cs typeface="Garamond" panose="02020404030301010803" pitchFamily="18" charset="0"/>
            </a:endParaRPr>
          </a:p>
          <a:p>
            <a:pPr algn="just"/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In case you have any</a:t>
            </a:r>
            <a:r>
              <a:rPr lang="hu-HU" sz="1400" dirty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Garamond" panose="02020404030301010803" pitchFamily="18" charset="0"/>
              </a:rPr>
              <a:t>problems, remarks, </a:t>
            </a:r>
            <a:r>
              <a:rPr lang="en-US" sz="1400" dirty="0">
                <a:solidFill>
                  <a:schemeClr val="tx1"/>
                </a:solidFill>
                <a:effectLst/>
                <a:latin typeface="Garamond" panose="02020404030301010803" pitchFamily="18" charset="0"/>
                <a:ea typeface="Garamond" panose="02020404030301010803" pitchFamily="18" charset="0"/>
                <a:cs typeface="Garamond" panose="02020404030301010803" pitchFamily="18" charset="0"/>
              </a:rPr>
              <a:t>please, contact your international administrative coordinator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405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registration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periods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33400" y="973289"/>
            <a:ext cx="8077200" cy="3536798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b="1" u="sng" dirty="0" err="1">
                <a:solidFill>
                  <a:schemeClr val="tx1"/>
                </a:solidFill>
                <a:latin typeface="Calibri" panose="020F0502020204030204"/>
              </a:rPr>
              <a:t>Pre-course</a:t>
            </a:r>
            <a:r>
              <a:rPr lang="hu-HU" sz="1800" b="1" u="sng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b="1" u="sng" dirty="0" err="1">
                <a:solidFill>
                  <a:schemeClr val="tx1"/>
                </a:solidFill>
                <a:latin typeface="Calibri" panose="020F0502020204030204"/>
              </a:rPr>
              <a:t>registration</a:t>
            </a:r>
            <a:r>
              <a:rPr lang="hu-HU" sz="1800" b="1" u="sng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b="1" u="sng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: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until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 16th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February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 5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pm</a:t>
            </a:r>
            <a:endParaRPr lang="hu-HU" sz="1800" b="1" dirty="0">
              <a:solidFill>
                <a:schemeClr val="tx1"/>
              </a:solidFill>
              <a:latin typeface="Calibri" panose="020F0502020204030204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16th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pm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6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is a „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ranking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” –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according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point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system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Neptun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lets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students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with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most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points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stay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on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registered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.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Ranking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10th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16th </a:t>
            </a:r>
            <a:r>
              <a:rPr kumimoji="0" 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  <a:r>
              <a:rPr kumimoji="0" lang="hu-HU" sz="1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PM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can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already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see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your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place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on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waiting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list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– prepare for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first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come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first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serve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.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After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this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if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are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not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in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limit,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will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be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cut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off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from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.</a:t>
            </a:r>
            <a:endParaRPr kumimoji="0" lang="hu-HU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800" b="1" u="sng" dirty="0">
                <a:solidFill>
                  <a:schemeClr val="tx1"/>
                </a:solidFill>
                <a:latin typeface="Calibri" panose="020F0502020204030204"/>
              </a:rPr>
              <a:t>F</a:t>
            </a:r>
            <a:r>
              <a:rPr lang="en-US" sz="1800" b="1" u="sng" dirty="0" err="1">
                <a:solidFill>
                  <a:schemeClr val="tx1"/>
                </a:solidFill>
                <a:latin typeface="Calibri" panose="020F0502020204030204"/>
              </a:rPr>
              <a:t>irst</a:t>
            </a:r>
            <a:r>
              <a:rPr lang="en-US" sz="1800" b="1" u="sng" dirty="0">
                <a:solidFill>
                  <a:schemeClr val="tx1"/>
                </a:solidFill>
                <a:latin typeface="Calibri" panose="020F0502020204030204"/>
              </a:rPr>
              <a:t> come first serve course registration period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: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from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 17th </a:t>
            </a:r>
            <a:r>
              <a:rPr lang="hu-HU" sz="1800" b="1" dirty="0" err="1">
                <a:solidFill>
                  <a:schemeClr val="tx1"/>
                </a:solidFill>
                <a:latin typeface="Calibri" panose="020F0502020204030204"/>
              </a:rPr>
              <a:t>February</a:t>
            </a:r>
            <a:r>
              <a:rPr lang="hu-HU" sz="1800" b="1" dirty="0">
                <a:solidFill>
                  <a:schemeClr val="tx1"/>
                </a:solidFill>
                <a:latin typeface="Calibri" panose="020F0502020204030204"/>
              </a:rPr>
              <a:t>, 8 am 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– 3rd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March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4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pm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. (The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fastest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800" dirty="0" err="1">
                <a:solidFill>
                  <a:schemeClr val="tx1"/>
                </a:solidFill>
                <a:latin typeface="Calibri" panose="020F0502020204030204"/>
              </a:rPr>
              <a:t>best</a:t>
            </a:r>
            <a:r>
              <a:rPr lang="hu-HU" sz="1800" dirty="0">
                <a:solidFill>
                  <a:schemeClr val="tx1"/>
                </a:solidFill>
                <a:latin typeface="Calibri" panose="020F0502020204030204"/>
              </a:rPr>
              <a:t>)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https://www.btk.elte.hu/academic-calendar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indent="-285750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happen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pre-requisite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course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Guest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Form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after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arrival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6635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registration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periods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33400" y="973289"/>
            <a:ext cx="8077200" cy="1167587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Ranking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period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10th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– 16th </a:t>
            </a:r>
            <a:r>
              <a:rPr kumimoji="0" lang="hu-HU" sz="1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February</a:t>
            </a:r>
            <a:r>
              <a:rPr kumimoji="0" lang="hu-H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PM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can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already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see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your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place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on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waiting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list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– prepare for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first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come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first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serve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.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After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this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if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are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not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in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limit,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will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be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cut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off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from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600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r>
              <a:rPr lang="hu-HU" sz="1600" dirty="0">
                <a:solidFill>
                  <a:schemeClr val="tx1"/>
                </a:solidFill>
                <a:latin typeface="Calibri" panose="020F0502020204030204"/>
              </a:rPr>
              <a:t>.</a:t>
            </a:r>
            <a:endParaRPr kumimoji="0" lang="hu-HU" sz="16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3267CCB-D083-9B67-F071-485B7D39FD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00" t="32222" r="5833" b="27778"/>
          <a:stretch/>
        </p:blipFill>
        <p:spPr>
          <a:xfrm>
            <a:off x="990600" y="2150179"/>
            <a:ext cx="7010400" cy="228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57397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6" name="Téglalap 5"/>
          <p:cNvSpPr/>
          <p:nvPr/>
        </p:nvSpPr>
        <p:spPr>
          <a:xfrm>
            <a:off x="341713" y="361950"/>
            <a:ext cx="8345087" cy="476353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Neptun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/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course</a:t>
            </a:r>
            <a:r>
              <a:rPr lang="hu-HU" sz="24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registration</a:t>
            </a:r>
            <a:endParaRPr lang="en-US" sz="100" u="sng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>
          <a:xfrm>
            <a:off x="341713" y="1140915"/>
            <a:ext cx="7543800" cy="9999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1475" indent="-142875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0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7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3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9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5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100" indent="-1143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25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6156" y="973289"/>
            <a:ext cx="7696200" cy="3401811"/>
          </a:xfrm>
          <a:prstGeom prst="rect">
            <a:avLst/>
          </a:prstGeom>
          <a:solidFill>
            <a:srgbClr val="CEB390"/>
          </a:solidFill>
          <a:ln>
            <a:solidFill>
              <a:srgbClr val="5356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F</a:t>
            </a:r>
            <a:r>
              <a:rPr lang="en-US" sz="1700" b="1" dirty="0" err="1">
                <a:solidFill>
                  <a:schemeClr val="tx1"/>
                </a:solidFill>
                <a:latin typeface="Calibri" panose="020F0502020204030204"/>
              </a:rPr>
              <a:t>irst</a:t>
            </a:r>
            <a:r>
              <a:rPr lang="en-US" sz="1700" b="1" dirty="0">
                <a:solidFill>
                  <a:schemeClr val="tx1"/>
                </a:solidFill>
                <a:latin typeface="Calibri" panose="020F0502020204030204"/>
              </a:rPr>
              <a:t> come first serve course registration period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: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from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17th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February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8 am 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After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ranking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period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if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have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less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points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than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others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will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be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dropped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from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by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Neptun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.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So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need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be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quick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register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yourself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again for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free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places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offered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for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rest of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students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(like in a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competition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)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If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it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is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successful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are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enrolled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course</a:t>
            </a:r>
            <a:endParaRPr lang="hu-HU" sz="1700" b="1" dirty="0">
              <a:solidFill>
                <a:schemeClr val="tx1"/>
              </a:solidFill>
              <a:latin typeface="Calibri" panose="020F0502020204030204"/>
            </a:endParaRP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If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not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after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arrival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need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ask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teacher’s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permission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on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Guest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form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and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by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submitting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Guest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Form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me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, I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will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register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onto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courses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for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which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you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got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the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b="1" dirty="0" err="1">
                <a:solidFill>
                  <a:schemeClr val="tx1"/>
                </a:solidFill>
                <a:latin typeface="Calibri" panose="020F0502020204030204"/>
              </a:rPr>
              <a:t>permission</a:t>
            </a:r>
            <a:r>
              <a:rPr lang="hu-HU" sz="1700" b="1" dirty="0">
                <a:solidFill>
                  <a:schemeClr val="tx1"/>
                </a:solidFill>
                <a:latin typeface="Calibri" panose="020F0502020204030204"/>
              </a:rPr>
              <a:t>.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</a:p>
          <a:p>
            <a:pPr marL="285750" marR="0" lvl="0" indent="-2857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Questions</a:t>
            </a:r>
            <a:r>
              <a:rPr kumimoji="0" lang="hu-HU" sz="1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hu-HU" sz="17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ple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ase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contact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your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administrative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coordinator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(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academic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questions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: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academic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 </a:t>
            </a:r>
            <a:r>
              <a:rPr lang="hu-HU" sz="1700" dirty="0" err="1">
                <a:solidFill>
                  <a:schemeClr val="tx1"/>
                </a:solidFill>
                <a:latin typeface="Calibri" panose="020F0502020204030204"/>
              </a:rPr>
              <a:t>coordinator</a:t>
            </a:r>
            <a:r>
              <a:rPr lang="hu-HU" sz="1700" dirty="0">
                <a:solidFill>
                  <a:schemeClr val="tx1"/>
                </a:solidFill>
                <a:latin typeface="Calibri" panose="020F0502020204030204"/>
              </a:rPr>
              <a:t>)</a:t>
            </a:r>
            <a:endParaRPr kumimoji="0" lang="hu-HU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B8AAEA9D-4043-76F1-B188-D3407C099D27}"/>
              </a:ext>
            </a:extLst>
          </p:cNvPr>
          <p:cNvSpPr txBox="1"/>
          <p:nvPr/>
        </p:nvSpPr>
        <p:spPr>
          <a:xfrm>
            <a:off x="7848600" y="4672340"/>
            <a:ext cx="121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9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Neptun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342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8" name="Téglalap 7"/>
          <p:cNvSpPr/>
          <p:nvPr/>
        </p:nvSpPr>
        <p:spPr>
          <a:xfrm>
            <a:off x="2230636" y="742950"/>
            <a:ext cx="4682728" cy="255709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3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pPr algn="ctr"/>
            <a: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Chapter 1</a:t>
            </a:r>
            <a:b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</a:br>
            <a:b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</a:br>
            <a: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Stay here legally</a:t>
            </a:r>
            <a:br>
              <a:rPr lang="en-US" sz="28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</a:br>
            <a:endParaRPr lang="en-US" sz="28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60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ím 1">
            <a:extLst>
              <a:ext uri="{FF2B5EF4-FFF2-40B4-BE49-F238E27FC236}">
                <a16:creationId xmlns:a16="http://schemas.microsoft.com/office/drawing/2014/main" id="{AA9478DD-715D-4A8A-A6BD-85A4F855DF8E}"/>
              </a:ext>
            </a:extLst>
          </p:cNvPr>
          <p:cNvSpPr txBox="1">
            <a:spLocks/>
          </p:cNvSpPr>
          <p:nvPr/>
        </p:nvSpPr>
        <p:spPr>
          <a:xfrm>
            <a:off x="542924" y="3287820"/>
            <a:ext cx="5524227" cy="809382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4000"/>
              </a:lnSpc>
            </a:pPr>
            <a:endParaRPr lang="hu-HU" sz="1050" spc="225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artalom helye 10">
            <a:extLst>
              <a:ext uri="{FF2B5EF4-FFF2-40B4-BE49-F238E27FC236}">
                <a16:creationId xmlns:a16="http://schemas.microsoft.com/office/drawing/2014/main" id="{A49C4BD6-95A8-217B-1927-247BEF184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4AFC0B1C-67D4-5896-31A7-F4DB5A63EE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0" t="9756" r="493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BED59D35-DD39-BB9D-D433-350208FAE3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b="12618"/>
          <a:stretch/>
        </p:blipFill>
        <p:spPr>
          <a:xfrm>
            <a:off x="1143000" y="895350"/>
            <a:ext cx="4935565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985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Border crossing, entry information</a:t>
            </a:r>
          </a:p>
        </p:txBody>
      </p:sp>
      <p:sp>
        <p:nvSpPr>
          <p:cNvPr id="8" name="Téglalap 7"/>
          <p:cNvSpPr/>
          <p:nvPr/>
        </p:nvSpPr>
        <p:spPr>
          <a:xfrm>
            <a:off x="457200" y="1352550"/>
            <a:ext cx="8382000" cy="2935456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hu-HU" sz="1800" b="0" i="0" u="none" strike="noStrike" baseline="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endParaRPr lang="hu-HU" sz="1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 All COVID restrictions concerning border crossing are lifted. For further info, please check the following websites: </a:t>
            </a:r>
          </a:p>
          <a:p>
            <a:r>
              <a:rPr lang="hu-HU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• </a:t>
            </a:r>
            <a:r>
              <a:rPr lang="hu-HU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https://www.police.hu/en </a:t>
            </a:r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hu-HU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• </a:t>
            </a:r>
            <a:r>
              <a:rPr lang="hu-HU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https://www.elte.hu/en/visa-procedure/entry </a:t>
            </a:r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Foreign students travelling to Hungary with a valid Hungarian residence permit for a period exceeding 90 days are treated in the same way as Hungarian citizens, thus they can enter Hungary without submitting a special request prior to their arrival. </a:t>
            </a:r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endParaRPr lang="en-US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In case of further questions please </a:t>
            </a:r>
            <a:r>
              <a:rPr lang="en-US" sz="1600" b="1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contact the consular services </a:t>
            </a:r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</a:rPr>
              <a:t>and Hungarian missions in your country: </a:t>
            </a:r>
            <a:r>
              <a:rPr lang="en-US" sz="1600" dirty="0">
                <a:solidFill>
                  <a:schemeClr val="tx1"/>
                </a:solidFill>
                <a:latin typeface="+mj-lt"/>
                <a:ea typeface="Open Sans" panose="020B0604020202020204" charset="0"/>
                <a:cs typeface="Open Sans" panose="020B060402020202020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https://konzuliszolgalat.kormany.hu/hu-missions-abroad </a:t>
            </a:r>
            <a:endParaRPr lang="hu-HU" sz="1600" dirty="0">
              <a:solidFill>
                <a:schemeClr val="tx1"/>
              </a:solidFill>
              <a:latin typeface="+mj-lt"/>
              <a:ea typeface="Open Sans" panose="020B0604020202020204" charset="0"/>
              <a:cs typeface="Open Sans" panose="020B0604020202020204" charset="0"/>
            </a:endParaRPr>
          </a:p>
          <a:p>
            <a:endParaRPr lang="en-US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  <a:p>
            <a:endParaRPr lang="en-US" sz="14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38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356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Tartalom helye 8">
            <a:extLst>
              <a:ext uri="{FF2B5EF4-FFF2-40B4-BE49-F238E27FC236}">
                <a16:creationId xmlns:a16="http://schemas.microsoft.com/office/drawing/2014/main" id="{929F2B88-F278-8545-86B8-65565B226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" y="4510087"/>
            <a:ext cx="9144000" cy="628650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304800" y="129750"/>
            <a:ext cx="8458200" cy="874227"/>
          </a:xfrm>
          <a:prstGeom prst="rect">
            <a:avLst/>
          </a:prstGeom>
          <a:solidFill>
            <a:srgbClr val="9A3324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sng" dirty="0">
                <a:solidFill>
                  <a:schemeClr val="bg1"/>
                </a:solidFill>
                <a:ea typeface="Open Sans" panose="020B0604020202020204" charset="0"/>
                <a:cs typeface="Open Sans" panose="020B0604020202020204" charset="0"/>
              </a:rPr>
              <a:t>Keeping your stay legal</a:t>
            </a:r>
          </a:p>
        </p:txBody>
      </p:sp>
      <p:sp>
        <p:nvSpPr>
          <p:cNvPr id="8" name="Téglalap 7"/>
          <p:cNvSpPr/>
          <p:nvPr/>
        </p:nvSpPr>
        <p:spPr>
          <a:xfrm>
            <a:off x="381000" y="1199240"/>
            <a:ext cx="8382000" cy="3124200"/>
          </a:xfrm>
          <a:prstGeom prst="rect">
            <a:avLst/>
          </a:prstGeom>
          <a:solidFill>
            <a:srgbClr val="CEB3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000" dirty="0">
              <a:solidFill>
                <a:schemeClr val="tx1"/>
              </a:solidFill>
            </a:endParaRPr>
          </a:p>
          <a:p>
            <a:pPr algn="ctr"/>
            <a:endParaRPr lang="hu-HU" sz="2000" dirty="0">
              <a:solidFill>
                <a:schemeClr val="tx1"/>
              </a:solidFill>
            </a:endParaRPr>
          </a:p>
          <a:p>
            <a:pPr algn="ctr"/>
            <a:endParaRPr lang="hu-HU" sz="2000" dirty="0">
              <a:solidFill>
                <a:schemeClr val="tx1"/>
              </a:solidFill>
            </a:endParaRPr>
          </a:p>
          <a:p>
            <a:pPr algn="ctr"/>
            <a:r>
              <a:rPr lang="hu-HU" sz="2000" dirty="0">
                <a:solidFill>
                  <a:schemeClr val="tx1"/>
                </a:solidFill>
              </a:rPr>
              <a:t>S</a:t>
            </a:r>
            <a:r>
              <a:rPr lang="en-US" sz="2000" dirty="0" err="1">
                <a:solidFill>
                  <a:schemeClr val="tx1"/>
                </a:solidFill>
              </a:rPr>
              <a:t>tudent</a:t>
            </a:r>
            <a:r>
              <a:rPr lang="hu-HU" sz="2000" dirty="0">
                <a:solidFill>
                  <a:schemeClr val="tx1"/>
                </a:solidFill>
              </a:rPr>
              <a:t>s</a:t>
            </a:r>
            <a:r>
              <a:rPr lang="en-US" sz="2000" dirty="0">
                <a:solidFill>
                  <a:schemeClr val="tx1"/>
                </a:solidFill>
              </a:rPr>
              <a:t> from the </a:t>
            </a:r>
            <a:r>
              <a:rPr lang="en-US" sz="2000" b="1" dirty="0">
                <a:solidFill>
                  <a:schemeClr val="tx1"/>
                </a:solidFill>
              </a:rPr>
              <a:t>European Economic Area</a:t>
            </a:r>
            <a:r>
              <a:rPr lang="en-US" sz="2000" dirty="0">
                <a:solidFill>
                  <a:schemeClr val="tx1"/>
                </a:solidFill>
              </a:rPr>
              <a:t> (EEA: member states of the EU and Norway, Switzerland, Iceland, and Lichtenstein)</a:t>
            </a:r>
            <a:br>
              <a:rPr lang="hu-HU" sz="2000" dirty="0">
                <a:solidFill>
                  <a:schemeClr val="tx1"/>
                </a:solidFill>
              </a:rPr>
            </a:br>
            <a:r>
              <a:rPr lang="hu-HU" sz="2000" b="1" i="1" u="sng" dirty="0" err="1">
                <a:solidFill>
                  <a:schemeClr val="tx1"/>
                </a:solidFill>
              </a:rPr>
              <a:t>registration</a:t>
            </a:r>
            <a:r>
              <a:rPr lang="hu-HU" sz="2000" b="1" i="1" u="sng" dirty="0">
                <a:solidFill>
                  <a:schemeClr val="tx1"/>
                </a:solidFill>
              </a:rPr>
              <a:t> </a:t>
            </a:r>
            <a:r>
              <a:rPr lang="hu-HU" sz="2000" b="1" i="1" u="sng" dirty="0" err="1">
                <a:solidFill>
                  <a:schemeClr val="tx1"/>
                </a:solidFill>
              </a:rPr>
              <a:t>card</a:t>
            </a:r>
            <a:r>
              <a:rPr lang="hu-HU" sz="2000" b="1" i="1" u="sng" dirty="0">
                <a:solidFill>
                  <a:schemeClr val="tx1"/>
                </a:solidFill>
              </a:rPr>
              <a:t>.</a:t>
            </a:r>
            <a:endParaRPr lang="en-GB" sz="2000" b="1" i="1" u="sng" dirty="0">
              <a:solidFill>
                <a:schemeClr val="tx1"/>
              </a:solidFill>
            </a:endParaRPr>
          </a:p>
          <a:p>
            <a:pPr algn="just"/>
            <a:endParaRPr lang="hu-HU" sz="2000" i="1" u="sng" dirty="0">
              <a:solidFill>
                <a:schemeClr val="tx1"/>
              </a:solidFill>
            </a:endParaRPr>
          </a:p>
          <a:p>
            <a:pPr algn="ctr"/>
            <a:r>
              <a:rPr lang="hu-HU" sz="2000" dirty="0" err="1">
                <a:solidFill>
                  <a:schemeClr val="tx1"/>
                </a:solidFill>
              </a:rPr>
              <a:t>Students</a:t>
            </a:r>
            <a:r>
              <a:rPr lang="hu-HU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</a:rPr>
              <a:t>from the</a:t>
            </a:r>
            <a:r>
              <a:rPr lang="en-US" sz="2000" b="1" dirty="0">
                <a:solidFill>
                  <a:schemeClr val="tx1"/>
                </a:solidFill>
              </a:rPr>
              <a:t> non-European Economic Area (EEA)</a:t>
            </a:r>
            <a:r>
              <a:rPr lang="hu-HU" sz="2000" b="1" dirty="0">
                <a:solidFill>
                  <a:schemeClr val="tx1"/>
                </a:solidFill>
              </a:rPr>
              <a:t>:</a:t>
            </a:r>
            <a:br>
              <a:rPr lang="hu-HU" sz="2000" b="1" dirty="0">
                <a:solidFill>
                  <a:schemeClr val="tx1"/>
                </a:solidFill>
              </a:rPr>
            </a:br>
            <a:r>
              <a:rPr lang="hu-HU" sz="2000" b="1" i="1" u="sng" dirty="0" err="1">
                <a:solidFill>
                  <a:schemeClr val="tx1"/>
                </a:solidFill>
              </a:rPr>
              <a:t>residence</a:t>
            </a:r>
            <a:r>
              <a:rPr lang="hu-HU" sz="2000" b="1" i="1" u="sng" dirty="0">
                <a:solidFill>
                  <a:schemeClr val="tx1"/>
                </a:solidFill>
              </a:rPr>
              <a:t> permit,</a:t>
            </a:r>
            <a:br>
              <a:rPr lang="hu-HU" sz="2000" i="1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and after your arrival in Hungary you need to register your accommodation.</a:t>
            </a:r>
            <a:endParaRPr lang="hu-HU" sz="2000" dirty="0">
              <a:solidFill>
                <a:schemeClr val="tx1"/>
              </a:solidFill>
            </a:endParaRPr>
          </a:p>
          <a:p>
            <a:endParaRPr lang="en-US" sz="4800" dirty="0"/>
          </a:p>
          <a:p>
            <a:endParaRPr lang="en-US" sz="2000" dirty="0">
              <a:solidFill>
                <a:schemeClr val="tx1"/>
              </a:solidFill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FB9E571-458F-416E-9F21-11CC008F518C}"/>
              </a:ext>
            </a:extLst>
          </p:cNvPr>
          <p:cNvSpPr txBox="1"/>
          <p:nvPr/>
        </p:nvSpPr>
        <p:spPr>
          <a:xfrm>
            <a:off x="7848600" y="4705350"/>
            <a:ext cx="2322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Ch 1 legal</a:t>
            </a:r>
            <a:r>
              <a:rPr lang="hu-HU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hu-HU" sz="1400" b="1" dirty="0" err="1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stay</a:t>
            </a:r>
            <a:br>
              <a:rPr lang="en-US" sz="1400" b="1" dirty="0">
                <a:solidFill>
                  <a:srgbClr val="FDFEFF"/>
                </a:solidFill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hu-HU" sz="1400" dirty="0">
              <a:solidFill>
                <a:srgbClr val="FD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5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um" ma:contentTypeID="0x0101009E3F52223072E6448E133D42AC821CFF" ma:contentTypeVersion="13" ma:contentTypeDescription="Új dokumentum létrehozása." ma:contentTypeScope="" ma:versionID="979f3ba77cf615f556ea2465c0e080bd">
  <xsd:schema xmlns:xsd="http://www.w3.org/2001/XMLSchema" xmlns:xs="http://www.w3.org/2001/XMLSchema" xmlns:p="http://schemas.microsoft.com/office/2006/metadata/properties" xmlns:ns2="dd3f2cc3-fb5e-4dd6-95d2-33cefb907ce0" xmlns:ns3="5de043ce-df81-4b6e-b89a-e0b5e1cd8f9f" targetNamespace="http://schemas.microsoft.com/office/2006/metadata/properties" ma:root="true" ma:fieldsID="014f492a17484009e732b761e397af3c" ns2:_="" ns3:_="">
    <xsd:import namespace="dd3f2cc3-fb5e-4dd6-95d2-33cefb907ce0"/>
    <xsd:import namespace="5de043ce-df81-4b6e-b89a-e0b5e1cd8f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3f2cc3-fb5e-4dd6-95d2-33cefb907c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e043ce-df81-4b6e-b89a-e0b5e1cd8f9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Résztvevők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Megosztva részletekkel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artalomtípus"/>
        <xsd:element ref="dc:title" minOccurs="0" maxOccurs="1" ma:index="4" ma:displayName="Cím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EE1179-BF8C-4093-A724-80F9F31892DD}">
  <ds:schemaRefs>
    <ds:schemaRef ds:uri="dd3f2cc3-fb5e-4dd6-95d2-33cefb907ce0"/>
    <ds:schemaRef ds:uri="5de043ce-df81-4b6e-b89a-e0b5e1cd8f9f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46044756-1684-4D50-AB79-B1AEB31900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3f2cc3-fb5e-4dd6-95d2-33cefb907ce0"/>
    <ds:schemaRef ds:uri="5de043ce-df81-4b6e-b89a-e0b5e1cd8f9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6F1AE6F-EC3D-4517-88BC-ADF79FE8AD9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6875</TotalTime>
  <Words>4129</Words>
  <Application>Microsoft Office PowerPoint</Application>
  <PresentationFormat>Diavetítés a képernyőre (16:9 oldalarány)</PresentationFormat>
  <Paragraphs>465</Paragraphs>
  <Slides>70</Slides>
  <Notes>19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8</vt:i4>
      </vt:variant>
      <vt:variant>
        <vt:lpstr>Téma</vt:lpstr>
      </vt:variant>
      <vt:variant>
        <vt:i4>1</vt:i4>
      </vt:variant>
      <vt:variant>
        <vt:lpstr>Diacímek</vt:lpstr>
      </vt:variant>
      <vt:variant>
        <vt:i4>70</vt:i4>
      </vt:variant>
    </vt:vector>
  </HeadingPairs>
  <TitlesOfParts>
    <vt:vector size="79" baseType="lpstr">
      <vt:lpstr>Times New Roman</vt:lpstr>
      <vt:lpstr>Calibri</vt:lpstr>
      <vt:lpstr>Arial</vt:lpstr>
      <vt:lpstr>Wingdings</vt:lpstr>
      <vt:lpstr>Goldenbook</vt:lpstr>
      <vt:lpstr>Open Sans</vt:lpstr>
      <vt:lpstr>Garamond</vt:lpstr>
      <vt:lpstr>Calibri Light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ELTEfeszt_V2</dc:title>
  <dc:creator>Mózs Barbara</dc:creator>
  <cp:lastModifiedBy>Dr. Lilla Gilián</cp:lastModifiedBy>
  <cp:revision>290</cp:revision>
  <dcterms:created xsi:type="dcterms:W3CDTF">2006-08-16T00:00:00Z</dcterms:created>
  <dcterms:modified xsi:type="dcterms:W3CDTF">2023-02-14T15:39:08Z</dcterms:modified>
  <dc:identifier>DAENMr7xKVo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0x0101009E3F52223072E6448E133D42AC821CFF</vt:lpwstr>
  </property>
</Properties>
</file>